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466" r:id="rId2"/>
    <p:sldId id="468" r:id="rId3"/>
    <p:sldId id="469" r:id="rId4"/>
    <p:sldId id="508" r:id="rId5"/>
    <p:sldId id="520" r:id="rId6"/>
    <p:sldId id="352" r:id="rId7"/>
    <p:sldId id="258" r:id="rId8"/>
    <p:sldId id="429" r:id="rId9"/>
    <p:sldId id="470" r:id="rId10"/>
    <p:sldId id="513" r:id="rId11"/>
    <p:sldId id="514" r:id="rId12"/>
    <p:sldId id="515" r:id="rId13"/>
    <p:sldId id="512" r:id="rId14"/>
    <p:sldId id="473" r:id="rId15"/>
    <p:sldId id="421" r:id="rId16"/>
    <p:sldId id="427" r:id="rId17"/>
    <p:sldId id="361" r:id="rId18"/>
    <p:sldId id="363" r:id="rId19"/>
    <p:sldId id="517" r:id="rId20"/>
    <p:sldId id="518" r:id="rId21"/>
    <p:sldId id="519" r:id="rId22"/>
    <p:sldId id="516" r:id="rId23"/>
    <p:sldId id="511" r:id="rId24"/>
    <p:sldId id="478" r:id="rId25"/>
    <p:sldId id="521" r:id="rId26"/>
    <p:sldId id="522" r:id="rId27"/>
    <p:sldId id="523" r:id="rId28"/>
    <p:sldId id="497" r:id="rId29"/>
    <p:sldId id="393" r:id="rId30"/>
    <p:sldId id="438" r:id="rId31"/>
    <p:sldId id="510" r:id="rId32"/>
  </p:sldIdLst>
  <p:sldSz cx="9144000" cy="6858000" type="screen4x3"/>
  <p:notesSz cx="7102475" cy="9388475"/>
  <p:defaultTextStyle>
    <a:defPPr>
      <a:defRPr lang="en-US"/>
    </a:defPPr>
    <a:lvl1pPr algn="l" rtl="0" eaLnBrk="0" fontAlgn="base" hangingPunct="0">
      <a:spcBef>
        <a:spcPct val="0"/>
      </a:spcBef>
      <a:spcAft>
        <a:spcPct val="0"/>
      </a:spcAft>
      <a:defRPr sz="1600" b="1" kern="1200">
        <a:solidFill>
          <a:srgbClr val="000099"/>
        </a:solidFill>
        <a:latin typeface="Times New Roman" pitchFamily="18" charset="0"/>
        <a:ea typeface="+mn-ea"/>
        <a:cs typeface="+mn-cs"/>
      </a:defRPr>
    </a:lvl1pPr>
    <a:lvl2pPr marL="457200" algn="l" rtl="0" eaLnBrk="0" fontAlgn="base" hangingPunct="0">
      <a:spcBef>
        <a:spcPct val="0"/>
      </a:spcBef>
      <a:spcAft>
        <a:spcPct val="0"/>
      </a:spcAft>
      <a:defRPr sz="1600" b="1" kern="1200">
        <a:solidFill>
          <a:srgbClr val="000099"/>
        </a:solidFill>
        <a:latin typeface="Times New Roman" pitchFamily="18" charset="0"/>
        <a:ea typeface="+mn-ea"/>
        <a:cs typeface="+mn-cs"/>
      </a:defRPr>
    </a:lvl2pPr>
    <a:lvl3pPr marL="914400" algn="l" rtl="0" eaLnBrk="0" fontAlgn="base" hangingPunct="0">
      <a:spcBef>
        <a:spcPct val="0"/>
      </a:spcBef>
      <a:spcAft>
        <a:spcPct val="0"/>
      </a:spcAft>
      <a:defRPr sz="1600" b="1" kern="1200">
        <a:solidFill>
          <a:srgbClr val="000099"/>
        </a:solidFill>
        <a:latin typeface="Times New Roman" pitchFamily="18" charset="0"/>
        <a:ea typeface="+mn-ea"/>
        <a:cs typeface="+mn-cs"/>
      </a:defRPr>
    </a:lvl3pPr>
    <a:lvl4pPr marL="1371600" algn="l" rtl="0" eaLnBrk="0" fontAlgn="base" hangingPunct="0">
      <a:spcBef>
        <a:spcPct val="0"/>
      </a:spcBef>
      <a:spcAft>
        <a:spcPct val="0"/>
      </a:spcAft>
      <a:defRPr sz="1600" b="1" kern="1200">
        <a:solidFill>
          <a:srgbClr val="000099"/>
        </a:solidFill>
        <a:latin typeface="Times New Roman" pitchFamily="18" charset="0"/>
        <a:ea typeface="+mn-ea"/>
        <a:cs typeface="+mn-cs"/>
      </a:defRPr>
    </a:lvl4pPr>
    <a:lvl5pPr marL="1828800" algn="l" rtl="0" eaLnBrk="0" fontAlgn="base" hangingPunct="0">
      <a:spcBef>
        <a:spcPct val="0"/>
      </a:spcBef>
      <a:spcAft>
        <a:spcPct val="0"/>
      </a:spcAft>
      <a:defRPr sz="1600" b="1" kern="1200">
        <a:solidFill>
          <a:srgbClr val="000099"/>
        </a:solidFill>
        <a:latin typeface="Times New Roman" pitchFamily="18" charset="0"/>
        <a:ea typeface="+mn-ea"/>
        <a:cs typeface="+mn-cs"/>
      </a:defRPr>
    </a:lvl5pPr>
    <a:lvl6pPr marL="2286000" algn="l" defTabSz="914400" rtl="0" eaLnBrk="1" latinLnBrk="0" hangingPunct="1">
      <a:defRPr sz="1600" b="1" kern="1200">
        <a:solidFill>
          <a:srgbClr val="000099"/>
        </a:solidFill>
        <a:latin typeface="Times New Roman" pitchFamily="18" charset="0"/>
        <a:ea typeface="+mn-ea"/>
        <a:cs typeface="+mn-cs"/>
      </a:defRPr>
    </a:lvl6pPr>
    <a:lvl7pPr marL="2743200" algn="l" defTabSz="914400" rtl="0" eaLnBrk="1" latinLnBrk="0" hangingPunct="1">
      <a:defRPr sz="1600" b="1" kern="1200">
        <a:solidFill>
          <a:srgbClr val="000099"/>
        </a:solidFill>
        <a:latin typeface="Times New Roman" pitchFamily="18" charset="0"/>
        <a:ea typeface="+mn-ea"/>
        <a:cs typeface="+mn-cs"/>
      </a:defRPr>
    </a:lvl7pPr>
    <a:lvl8pPr marL="3200400" algn="l" defTabSz="914400" rtl="0" eaLnBrk="1" latinLnBrk="0" hangingPunct="1">
      <a:defRPr sz="1600" b="1" kern="1200">
        <a:solidFill>
          <a:srgbClr val="000099"/>
        </a:solidFill>
        <a:latin typeface="Times New Roman" pitchFamily="18" charset="0"/>
        <a:ea typeface="+mn-ea"/>
        <a:cs typeface="+mn-cs"/>
      </a:defRPr>
    </a:lvl8pPr>
    <a:lvl9pPr marL="3657600" algn="l" defTabSz="914400" rtl="0" eaLnBrk="1" latinLnBrk="0" hangingPunct="1">
      <a:defRPr sz="1600" b="1" kern="1200">
        <a:solidFill>
          <a:srgbClr val="000099"/>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7FF"/>
    <a:srgbClr val="CCFFFF"/>
    <a:srgbClr val="FF3300"/>
    <a:srgbClr val="FF0066"/>
    <a:srgbClr val="000099"/>
    <a:srgbClr val="3333CC"/>
    <a:srgbClr val="FF99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Objects="1">
      <p:cViewPr varScale="1">
        <p:scale>
          <a:sx n="100" d="100"/>
          <a:sy n="100" d="100"/>
        </p:scale>
        <p:origin x="76" y="6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20" d="100"/>
        <a:sy n="120" d="100"/>
      </p:scale>
      <p:origin x="0" y="0"/>
    </p:cViewPr>
  </p:sorterViewPr>
  <p:notesViewPr>
    <p:cSldViewPr snapToObjects="1">
      <p:cViewPr varScale="1">
        <p:scale>
          <a:sx n="37" d="100"/>
          <a:sy n="37" d="100"/>
        </p:scale>
        <p:origin x="-1554" y="-96"/>
      </p:cViewPr>
      <p:guideLst>
        <p:guide orient="horz" pos="2928"/>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5004989-CA78-41D3-8D44-40359B026E69}"/>
              </a:ext>
            </a:extLst>
          </p:cNvPr>
          <p:cNvSpPr>
            <a:spLocks noGrp="1" noChangeArrowheads="1"/>
          </p:cNvSpPr>
          <p:nvPr>
            <p:ph type="hdr" sz="quarter"/>
          </p:nvPr>
        </p:nvSpPr>
        <p:spPr bwMode="auto">
          <a:xfrm>
            <a:off x="0" y="0"/>
            <a:ext cx="3077739" cy="46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42" tIns="46671" rIns="93342" bIns="46671" numCol="1" anchor="t" anchorCtr="0" compatLnSpc="1">
            <a:prstTxWarp prst="textNoShape">
              <a:avLst/>
            </a:prstTxWarp>
          </a:bodyPr>
          <a:lstStyle>
            <a:lvl1pPr algn="l">
              <a:defRPr sz="1200" b="0">
                <a:solidFill>
                  <a:schemeClr val="accent2"/>
                </a:solidFill>
              </a:defRPr>
            </a:lvl1pPr>
          </a:lstStyle>
          <a:p>
            <a:pPr>
              <a:defRPr/>
            </a:pPr>
            <a:endParaRPr lang="en-US" dirty="0"/>
          </a:p>
        </p:txBody>
      </p:sp>
      <p:sp>
        <p:nvSpPr>
          <p:cNvPr id="112643" name="Rectangle 3">
            <a:extLst>
              <a:ext uri="{FF2B5EF4-FFF2-40B4-BE49-F238E27FC236}">
                <a16:creationId xmlns:a16="http://schemas.microsoft.com/office/drawing/2014/main" id="{0325F093-0101-4848-9B30-5A66C1E9ED25}"/>
              </a:ext>
            </a:extLst>
          </p:cNvPr>
          <p:cNvSpPr>
            <a:spLocks noGrp="1" noChangeArrowheads="1"/>
          </p:cNvSpPr>
          <p:nvPr>
            <p:ph type="dt" sz="quarter" idx="1"/>
          </p:nvPr>
        </p:nvSpPr>
        <p:spPr bwMode="auto">
          <a:xfrm>
            <a:off x="4024736" y="0"/>
            <a:ext cx="3077739" cy="46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42" tIns="46671" rIns="93342" bIns="46671" numCol="1" anchor="t" anchorCtr="0" compatLnSpc="1">
            <a:prstTxWarp prst="textNoShape">
              <a:avLst/>
            </a:prstTxWarp>
          </a:bodyPr>
          <a:lstStyle>
            <a:lvl1pPr algn="r">
              <a:defRPr sz="1200" b="0">
                <a:solidFill>
                  <a:schemeClr val="accent2"/>
                </a:solidFill>
              </a:defRPr>
            </a:lvl1pPr>
          </a:lstStyle>
          <a:p>
            <a:pPr>
              <a:defRPr/>
            </a:pPr>
            <a:endParaRPr lang="en-US" dirty="0"/>
          </a:p>
        </p:txBody>
      </p:sp>
      <p:sp>
        <p:nvSpPr>
          <p:cNvPr id="112644" name="Rectangle 4">
            <a:extLst>
              <a:ext uri="{FF2B5EF4-FFF2-40B4-BE49-F238E27FC236}">
                <a16:creationId xmlns:a16="http://schemas.microsoft.com/office/drawing/2014/main" id="{57EBB58B-F2DD-4B95-8E23-11F12B85B9F6}"/>
              </a:ext>
            </a:extLst>
          </p:cNvPr>
          <p:cNvSpPr>
            <a:spLocks noGrp="1" noChangeArrowheads="1"/>
          </p:cNvSpPr>
          <p:nvPr>
            <p:ph type="ftr" sz="quarter" idx="2"/>
          </p:nvPr>
        </p:nvSpPr>
        <p:spPr bwMode="auto">
          <a:xfrm>
            <a:off x="0" y="8926747"/>
            <a:ext cx="3077739" cy="46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42" tIns="46671" rIns="93342" bIns="46671" numCol="1" anchor="b" anchorCtr="0" compatLnSpc="1">
            <a:prstTxWarp prst="textNoShape">
              <a:avLst/>
            </a:prstTxWarp>
          </a:bodyPr>
          <a:lstStyle>
            <a:lvl1pPr algn="l">
              <a:defRPr sz="1200" b="0">
                <a:solidFill>
                  <a:schemeClr val="accent2"/>
                </a:solidFill>
              </a:defRPr>
            </a:lvl1pPr>
          </a:lstStyle>
          <a:p>
            <a:pPr>
              <a:defRPr/>
            </a:pPr>
            <a:endParaRPr lang="en-US" dirty="0"/>
          </a:p>
        </p:txBody>
      </p:sp>
      <p:sp>
        <p:nvSpPr>
          <p:cNvPr id="112645" name="Rectangle 5">
            <a:extLst>
              <a:ext uri="{FF2B5EF4-FFF2-40B4-BE49-F238E27FC236}">
                <a16:creationId xmlns:a16="http://schemas.microsoft.com/office/drawing/2014/main" id="{BBD5457A-3A4D-472E-A95E-9A990CA7B0CC}"/>
              </a:ext>
            </a:extLst>
          </p:cNvPr>
          <p:cNvSpPr>
            <a:spLocks noGrp="1" noChangeArrowheads="1"/>
          </p:cNvSpPr>
          <p:nvPr>
            <p:ph type="sldNum" sz="quarter" idx="3"/>
          </p:nvPr>
        </p:nvSpPr>
        <p:spPr bwMode="auto">
          <a:xfrm>
            <a:off x="4024736" y="8926747"/>
            <a:ext cx="3077739" cy="46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42" tIns="46671" rIns="93342" bIns="46671" numCol="1" anchor="b" anchorCtr="0" compatLnSpc="1">
            <a:prstTxWarp prst="textNoShape">
              <a:avLst/>
            </a:prstTxWarp>
          </a:bodyPr>
          <a:lstStyle>
            <a:lvl1pPr algn="r">
              <a:defRPr sz="1200" b="0">
                <a:solidFill>
                  <a:schemeClr val="accent2"/>
                </a:solidFill>
              </a:defRPr>
            </a:lvl1pPr>
          </a:lstStyle>
          <a:p>
            <a:fld id="{77333C7A-C983-45D5-A61B-B549C0D7452B}" type="slidenum">
              <a:rPr lang="en-US" altLang="en-US"/>
              <a:pPr/>
              <a:t>‹#›</a:t>
            </a:fld>
            <a:endParaRPr lang="en-US" altLang="en-US" dirty="0"/>
          </a:p>
        </p:txBody>
      </p:sp>
    </p:spTree>
    <p:extLst>
      <p:ext uri="{BB962C8B-B14F-4D97-AF65-F5344CB8AC3E}">
        <p14:creationId xmlns:p14="http://schemas.microsoft.com/office/powerpoint/2010/main" val="276815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E6C0EF8-91B9-4E48-8C6E-8B5D26DBAE81}"/>
              </a:ext>
            </a:extLst>
          </p:cNvPr>
          <p:cNvSpPr>
            <a:spLocks noGrp="1" noChangeArrowheads="1"/>
          </p:cNvSpPr>
          <p:nvPr>
            <p:ph type="hdr" sz="quarter"/>
          </p:nvPr>
        </p:nvSpPr>
        <p:spPr bwMode="auto">
          <a:xfrm>
            <a:off x="0" y="0"/>
            <a:ext cx="3077739"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2" tIns="47862" rIns="95722" bIns="47862" numCol="1" anchor="t" anchorCtr="0" compatLnSpc="1">
            <a:prstTxWarp prst="textNoShape">
              <a:avLst/>
            </a:prstTxWarp>
          </a:bodyPr>
          <a:lstStyle>
            <a:lvl1pPr algn="l" defTabSz="957728">
              <a:defRPr sz="1200" b="0">
                <a:solidFill>
                  <a:schemeClr val="tx1"/>
                </a:solidFill>
              </a:defRPr>
            </a:lvl1pPr>
          </a:lstStyle>
          <a:p>
            <a:pPr>
              <a:defRPr/>
            </a:pPr>
            <a:endParaRPr lang="en-US" dirty="0"/>
          </a:p>
        </p:txBody>
      </p:sp>
      <p:sp>
        <p:nvSpPr>
          <p:cNvPr id="24579" name="Rectangle 3">
            <a:extLst>
              <a:ext uri="{FF2B5EF4-FFF2-40B4-BE49-F238E27FC236}">
                <a16:creationId xmlns:a16="http://schemas.microsoft.com/office/drawing/2014/main" id="{1682C7DD-4887-483E-A2BD-434FDDF7057A}"/>
              </a:ext>
            </a:extLst>
          </p:cNvPr>
          <p:cNvSpPr>
            <a:spLocks noGrp="1" noChangeArrowheads="1"/>
          </p:cNvSpPr>
          <p:nvPr>
            <p:ph type="dt" idx="1"/>
          </p:nvPr>
        </p:nvSpPr>
        <p:spPr bwMode="auto">
          <a:xfrm>
            <a:off x="4024736" y="0"/>
            <a:ext cx="3077739"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2" tIns="47862" rIns="95722" bIns="47862" numCol="1" anchor="t" anchorCtr="0" compatLnSpc="1">
            <a:prstTxWarp prst="textNoShape">
              <a:avLst/>
            </a:prstTxWarp>
          </a:bodyPr>
          <a:lstStyle>
            <a:lvl1pPr algn="r" defTabSz="957728">
              <a:defRPr sz="1200" b="0">
                <a:solidFill>
                  <a:schemeClr val="tx1"/>
                </a:solidFill>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06500" y="703263"/>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EAC68574-4DD6-46EC-B955-CB5C5FC6AFDF}"/>
              </a:ext>
            </a:extLst>
          </p:cNvPr>
          <p:cNvSpPr>
            <a:spLocks noGrp="1" noChangeArrowheads="1"/>
          </p:cNvSpPr>
          <p:nvPr>
            <p:ph type="body" sz="quarter" idx="3"/>
          </p:nvPr>
        </p:nvSpPr>
        <p:spPr bwMode="auto">
          <a:xfrm>
            <a:off x="946997" y="4458564"/>
            <a:ext cx="5208482" cy="422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2" tIns="47862" rIns="95722" bIns="478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4DE154EB-4B24-4B22-B9AB-5AB516B95490}"/>
              </a:ext>
            </a:extLst>
          </p:cNvPr>
          <p:cNvSpPr>
            <a:spLocks noGrp="1" noChangeArrowheads="1"/>
          </p:cNvSpPr>
          <p:nvPr>
            <p:ph type="ftr" sz="quarter" idx="4"/>
          </p:nvPr>
        </p:nvSpPr>
        <p:spPr bwMode="auto">
          <a:xfrm>
            <a:off x="0" y="8918732"/>
            <a:ext cx="3077739" cy="46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2" tIns="47862" rIns="95722" bIns="47862" numCol="1" anchor="b" anchorCtr="0" compatLnSpc="1">
            <a:prstTxWarp prst="textNoShape">
              <a:avLst/>
            </a:prstTxWarp>
          </a:bodyPr>
          <a:lstStyle>
            <a:lvl1pPr algn="l" defTabSz="957728">
              <a:defRPr sz="1200" b="0">
                <a:solidFill>
                  <a:schemeClr val="tx1"/>
                </a:solidFill>
              </a:defRPr>
            </a:lvl1pPr>
          </a:lstStyle>
          <a:p>
            <a:pPr>
              <a:defRPr/>
            </a:pPr>
            <a:endParaRPr lang="en-US" dirty="0"/>
          </a:p>
        </p:txBody>
      </p:sp>
      <p:sp>
        <p:nvSpPr>
          <p:cNvPr id="24583" name="Rectangle 7">
            <a:extLst>
              <a:ext uri="{FF2B5EF4-FFF2-40B4-BE49-F238E27FC236}">
                <a16:creationId xmlns:a16="http://schemas.microsoft.com/office/drawing/2014/main" id="{D6515F03-C4A9-4DFD-9CDA-F76F6B0BC73A}"/>
              </a:ext>
            </a:extLst>
          </p:cNvPr>
          <p:cNvSpPr>
            <a:spLocks noGrp="1" noChangeArrowheads="1"/>
          </p:cNvSpPr>
          <p:nvPr>
            <p:ph type="sldNum" sz="quarter" idx="5"/>
          </p:nvPr>
        </p:nvSpPr>
        <p:spPr bwMode="auto">
          <a:xfrm>
            <a:off x="4024736" y="8918732"/>
            <a:ext cx="3077739" cy="46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2" tIns="47862" rIns="95722" bIns="47862" numCol="1" anchor="b" anchorCtr="0" compatLnSpc="1">
            <a:prstTxWarp prst="textNoShape">
              <a:avLst/>
            </a:prstTxWarp>
          </a:bodyPr>
          <a:lstStyle>
            <a:lvl1pPr algn="r" defTabSz="957728">
              <a:defRPr sz="1200" b="0">
                <a:solidFill>
                  <a:schemeClr val="tx1"/>
                </a:solidFill>
              </a:defRPr>
            </a:lvl1pPr>
          </a:lstStyle>
          <a:p>
            <a:fld id="{462AB949-A28D-45BA-9C4E-F0ADE81F7F9F}" type="slidenum">
              <a:rPr lang="en-US" altLang="en-US"/>
              <a:pPr/>
              <a:t>‹#›</a:t>
            </a:fld>
            <a:endParaRPr lang="en-US" altLang="en-US" dirty="0"/>
          </a:p>
        </p:txBody>
      </p:sp>
    </p:spTree>
    <p:extLst>
      <p:ext uri="{BB962C8B-B14F-4D97-AF65-F5344CB8AC3E}">
        <p14:creationId xmlns:p14="http://schemas.microsoft.com/office/powerpoint/2010/main" val="2839513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a:ln/>
        </p:spPr>
      </p:sp>
      <p:sp>
        <p:nvSpPr>
          <p:cNvPr id="6147" name="Notes Placeholder 2"/>
          <p:cNvSpPr>
            <a:spLocks noGrp="1" noChangeArrowheads="1"/>
          </p:cNvSpPr>
          <p:nvPr>
            <p:ph type="body" idx="1"/>
          </p:nvPr>
        </p:nvSpPr>
        <p:spPr>
          <a:noFill/>
        </p:spPr>
        <p:txBody>
          <a:bodyPr/>
          <a:lstStyle/>
          <a:p>
            <a:endParaRPr lang="en-US" altLang="en-US" dirty="0"/>
          </a:p>
        </p:txBody>
      </p:sp>
      <p:sp>
        <p:nvSpPr>
          <p:cNvPr id="6148" name="Slide Number Placeholder 3"/>
          <p:cNvSpPr>
            <a:spLocks noGrp="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85DA633C-2781-42FA-BC40-B9B3D7955B76}" type="slidenum">
              <a:rPr lang="en-US" altLang="en-US" sz="1200" b="0">
                <a:solidFill>
                  <a:schemeClr val="tx1"/>
                </a:solidFill>
              </a:rPr>
              <a:pPr algn="r"/>
              <a:t>1</a:t>
            </a:fld>
            <a:endParaRPr lang="en-US" altLang="en-US" sz="1200" b="0" dirty="0">
              <a:solidFill>
                <a:schemeClr val="tx1"/>
              </a:solidFill>
            </a:endParaRPr>
          </a:p>
        </p:txBody>
      </p:sp>
      <p:sp>
        <p:nvSpPr>
          <p:cNvPr id="6149" name="Date Placeholder 4"/>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6150" name="Header Placeholder 5"/>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6151" name="Footer Placeholder 6"/>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513FC75C-C387-435B-A1D9-47BD7E309DFA}" type="slidenum">
              <a:rPr lang="en-US" altLang="en-US" sz="1200" b="0">
                <a:solidFill>
                  <a:schemeClr val="tx1"/>
                </a:solidFill>
              </a:rPr>
              <a:pPr algn="r"/>
              <a:t>10</a:t>
            </a:fld>
            <a:endParaRPr lang="en-US" altLang="en-US" sz="1200" b="0" dirty="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767D53B8-A18F-4C27-B6F6-636D3B8E7C09}" type="slidenum">
              <a:rPr lang="en-US" altLang="en-US" sz="1200" b="0">
                <a:solidFill>
                  <a:schemeClr val="tx1"/>
                </a:solidFill>
              </a:rPr>
              <a:pPr algn="r"/>
              <a:t>11</a:t>
            </a:fld>
            <a:endParaRPr lang="en-US" altLang="en-US" sz="1200" b="0" dirty="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A3C08F6F-C9D9-4939-90DD-F441F222DA85}" type="slidenum">
              <a:rPr lang="en-US" altLang="en-US" sz="1200" b="0">
                <a:solidFill>
                  <a:schemeClr val="tx1"/>
                </a:solidFill>
              </a:rPr>
              <a:pPr algn="r"/>
              <a:t>12</a:t>
            </a:fld>
            <a:endParaRPr lang="en-US" altLang="en-US" sz="1200" b="0" dirty="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8C7E2221-C15B-4ED8-BA46-9BE82FBA3BE4}" type="slidenum">
              <a:rPr lang="en-US" altLang="en-US" sz="1200" b="0">
                <a:solidFill>
                  <a:schemeClr val="tx1"/>
                </a:solidFill>
              </a:rPr>
              <a:pPr algn="r"/>
              <a:t>14</a:t>
            </a:fld>
            <a:endParaRPr lang="en-US" altLang="en-US" sz="1200" b="0" dirty="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dirty="0"/>
          </a:p>
        </p:txBody>
      </p:sp>
      <p:sp>
        <p:nvSpPr>
          <p:cNvPr id="32773" name="Date Placeholder 1"/>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32774" name="Header Placeholder 2"/>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32775" name="Footer Placeholder 3"/>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BB4143FB-67DD-4DEC-BE4A-50BEBDA854BF}" type="slidenum">
              <a:rPr lang="en-US" altLang="en-US" sz="1200" b="0">
                <a:solidFill>
                  <a:schemeClr val="tx1"/>
                </a:solidFill>
              </a:rPr>
              <a:pPr algn="r"/>
              <a:t>2</a:t>
            </a:fld>
            <a:endParaRPr lang="en-US" altLang="en-US" sz="1200" b="0" dirty="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noChangeArrowheads="1"/>
          </p:cNvSpPr>
          <p:nvPr>
            <p:ph type="body" idx="1"/>
          </p:nvPr>
        </p:nvSpPr>
        <p:spPr>
          <a:noFill/>
        </p:spPr>
        <p:txBody>
          <a:bodyPr/>
          <a:lstStyle/>
          <a:p>
            <a:endParaRPr lang="en-US" altLang="en-US" dirty="0"/>
          </a:p>
        </p:txBody>
      </p:sp>
      <p:sp>
        <p:nvSpPr>
          <p:cNvPr id="49156" name="Slide Number Placeholder 3"/>
          <p:cNvSpPr>
            <a:spLocks noGrp="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2BF7FF2F-7991-4C58-AC52-59F08B602B5F}" type="slidenum">
              <a:rPr lang="en-US" altLang="en-US" sz="1200" b="0">
                <a:solidFill>
                  <a:schemeClr val="tx1"/>
                </a:solidFill>
              </a:rPr>
              <a:pPr algn="r"/>
              <a:t>22</a:t>
            </a:fld>
            <a:endParaRPr lang="en-US" altLang="en-US" sz="1200" b="0" dirty="0">
              <a:solidFill>
                <a:schemeClr val="tx1"/>
              </a:solidFill>
            </a:endParaRPr>
          </a:p>
        </p:txBody>
      </p:sp>
      <p:sp>
        <p:nvSpPr>
          <p:cNvPr id="49157" name="Date Placeholder 4"/>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49158" name="Header Placeholder 5"/>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49159" name="Footer Placeholder 6"/>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xfrm>
            <a:off x="1203325" y="703263"/>
            <a:ext cx="4695825" cy="3521075"/>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ln/>
        </p:spPr>
      </p:sp>
      <p:sp>
        <p:nvSpPr>
          <p:cNvPr id="53251" name="Notes Placeholder 2"/>
          <p:cNvSpPr>
            <a:spLocks noGrp="1" noChangeArrowheads="1"/>
          </p:cNvSpPr>
          <p:nvPr>
            <p:ph type="body" idx="1"/>
          </p:nvPr>
        </p:nvSpPr>
        <p:spPr>
          <a:noFill/>
        </p:spPr>
        <p:txBody>
          <a:bodyPr/>
          <a:lstStyle/>
          <a:p>
            <a:endParaRPr lang="en-US" altLang="en-US" dirty="0"/>
          </a:p>
        </p:txBody>
      </p:sp>
      <p:sp>
        <p:nvSpPr>
          <p:cNvPr id="53252" name="Slide Number Placeholder 3"/>
          <p:cNvSpPr>
            <a:spLocks noGrp="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7CC48908-F787-4827-9DB9-6B9E4BFFB845}" type="slidenum">
              <a:rPr lang="en-US" altLang="en-US" sz="1200" b="0">
                <a:solidFill>
                  <a:schemeClr val="tx1"/>
                </a:solidFill>
              </a:rPr>
              <a:pPr algn="r"/>
              <a:t>24</a:t>
            </a:fld>
            <a:endParaRPr lang="en-US" altLang="en-US" sz="1200" b="0" dirty="0">
              <a:solidFill>
                <a:schemeClr val="tx1"/>
              </a:solidFill>
            </a:endParaRPr>
          </a:p>
        </p:txBody>
      </p:sp>
      <p:sp>
        <p:nvSpPr>
          <p:cNvPr id="53253" name="Date Placeholder 4"/>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53254" name="Header Placeholder 5"/>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53255" name="Footer Placeholder 6"/>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noChangeArrowheads="1"/>
          </p:cNvSpPr>
          <p:nvPr>
            <p:ph type="body" idx="1"/>
          </p:nvPr>
        </p:nvSpPr>
        <p:spPr>
          <a:noFill/>
        </p:spPr>
        <p:txBody>
          <a:bodyPr/>
          <a:lstStyle/>
          <a:p>
            <a:endParaRPr lang="en-US" altLang="en-US" dirty="0"/>
          </a:p>
        </p:txBody>
      </p:sp>
      <p:sp>
        <p:nvSpPr>
          <p:cNvPr id="55300" name="Slide Number Placeholder 3"/>
          <p:cNvSpPr>
            <a:spLocks noGrp="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31A27FF8-A3EC-43CE-A914-9E3DDCFF3ED6}" type="slidenum">
              <a:rPr lang="en-US" altLang="en-US" sz="1200" b="0">
                <a:solidFill>
                  <a:schemeClr val="tx1"/>
                </a:solidFill>
              </a:rPr>
              <a:pPr algn="r"/>
              <a:t>28</a:t>
            </a:fld>
            <a:endParaRPr lang="en-US" altLang="en-US" sz="1200" b="0" dirty="0">
              <a:solidFill>
                <a:schemeClr val="tx1"/>
              </a:solidFill>
            </a:endParaRPr>
          </a:p>
        </p:txBody>
      </p:sp>
      <p:sp>
        <p:nvSpPr>
          <p:cNvPr id="55301" name="Date Placeholder 4"/>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55302" name="Header Placeholder 5"/>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55303" name="Footer Placeholder 6"/>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949DF82F-990E-4160-96C1-4A88EDD485F3}" type="slidenum">
              <a:rPr lang="en-US" altLang="en-US" sz="1200" b="0">
                <a:solidFill>
                  <a:schemeClr val="tx1"/>
                </a:solidFill>
              </a:rPr>
              <a:pPr algn="r"/>
              <a:t>29</a:t>
            </a:fld>
            <a:endParaRPr lang="en-US" altLang="en-US" sz="1200" b="0" dirty="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DAF12BD7-F697-43DA-B3BD-A53F9C5AF6C1}" type="slidenum">
              <a:rPr lang="en-US" altLang="en-US" sz="1200" b="0">
                <a:solidFill>
                  <a:schemeClr val="tx1"/>
                </a:solidFill>
              </a:rPr>
              <a:pPr algn="r"/>
              <a:t>30</a:t>
            </a:fld>
            <a:endParaRPr lang="en-US" altLang="en-US" sz="1200" b="0" dirty="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61443" name="Notes Placeholder 2"/>
          <p:cNvSpPr>
            <a:spLocks noGrp="1" noChangeArrowheads="1"/>
          </p:cNvSpPr>
          <p:nvPr>
            <p:ph type="body" idx="1"/>
          </p:nvPr>
        </p:nvSpPr>
        <p:spPr>
          <a:noFill/>
        </p:spPr>
        <p:txBody>
          <a:bodyPr/>
          <a:lstStyle/>
          <a:p>
            <a:endParaRPr lang="en-US" altLang="en-US" dirty="0"/>
          </a:p>
        </p:txBody>
      </p:sp>
      <p:sp>
        <p:nvSpPr>
          <p:cNvPr id="61444" name="Slide Number Placeholder 3"/>
          <p:cNvSpPr>
            <a:spLocks noGrp="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35F274EC-B20B-4A89-8E1D-BB8F9F28675B}" type="slidenum">
              <a:rPr lang="en-US" altLang="en-US" sz="1200" b="0">
                <a:solidFill>
                  <a:schemeClr val="tx1"/>
                </a:solidFill>
              </a:rPr>
              <a:pPr algn="r"/>
              <a:t>31</a:t>
            </a:fld>
            <a:endParaRPr lang="en-US" altLang="en-US" sz="1200" b="0" dirty="0">
              <a:solidFill>
                <a:schemeClr val="tx1"/>
              </a:solidFill>
            </a:endParaRPr>
          </a:p>
        </p:txBody>
      </p:sp>
      <p:sp>
        <p:nvSpPr>
          <p:cNvPr id="61445" name="Date Placeholder 4"/>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61446" name="Header Placeholder 5"/>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61447" name="Footer Placeholder 6"/>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p:spPr>
        <p:txBody>
          <a:bodyPr/>
          <a:lstStyle/>
          <a:p>
            <a:endParaRPr lang="en-US" altLang="en-US" dirty="0"/>
          </a:p>
        </p:txBody>
      </p:sp>
      <p:sp>
        <p:nvSpPr>
          <p:cNvPr id="10244" name="Slide Number Placeholder 3"/>
          <p:cNvSpPr>
            <a:spLocks noGrp="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1B102326-D67B-464F-8384-C58F5C7FE28E}" type="slidenum">
              <a:rPr lang="en-US" altLang="en-US" sz="1200" b="0">
                <a:solidFill>
                  <a:schemeClr val="tx1"/>
                </a:solidFill>
              </a:rPr>
              <a:pPr algn="r"/>
              <a:t>3</a:t>
            </a:fld>
            <a:endParaRPr lang="en-US" altLang="en-US" sz="1200" b="0" dirty="0">
              <a:solidFill>
                <a:schemeClr val="tx1"/>
              </a:solidFill>
            </a:endParaRPr>
          </a:p>
        </p:txBody>
      </p:sp>
      <p:sp>
        <p:nvSpPr>
          <p:cNvPr id="10245" name="Date Placeholder 4"/>
          <p:cNvSpPr>
            <a:spLocks noGrp="1"/>
          </p:cNvSpPr>
          <p:nvPr>
            <p:ph type="dt" sz="quarter" idx="1"/>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r>
              <a:rPr lang="en-US" altLang="en-US" sz="1200" b="0" dirty="0">
                <a:solidFill>
                  <a:schemeClr val="tx1"/>
                </a:solidFill>
              </a:rPr>
              <a:t>TUES - MARCH 17 - 3-4 PM </a:t>
            </a:r>
          </a:p>
        </p:txBody>
      </p:sp>
      <p:sp>
        <p:nvSpPr>
          <p:cNvPr id="10246" name="Header Placeholder 5"/>
          <p:cNvSpPr>
            <a:spLocks noGrp="1"/>
          </p:cNvSpPr>
          <p:nvPr>
            <p:ph type="hdr" sz="quarter"/>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PRINCIPLES OF CONSTRUCTION 2015</a:t>
            </a:r>
          </a:p>
        </p:txBody>
      </p:sp>
      <p:sp>
        <p:nvSpPr>
          <p:cNvPr id="10247" name="Footer Placeholder 6"/>
          <p:cNvSpPr>
            <a:spLocks noGrp="1"/>
          </p:cNvSpPr>
          <p:nvPr>
            <p:ph type="ftr" sz="quarter" idx="4"/>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l"/>
            <a:r>
              <a:rPr lang="en-US" altLang="en-US" sz="1200" b="0" dirty="0">
                <a:solidFill>
                  <a:schemeClr val="tx1"/>
                </a:solidFill>
              </a:rPr>
              <a:t>COST CONTROL IN CONSTRUCTION PROJECTS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B636798B-42EE-4E7F-B1A3-EAFCC7876269}" type="slidenum">
              <a:rPr lang="en-US" altLang="en-US" sz="1200" b="0">
                <a:solidFill>
                  <a:schemeClr val="tx1"/>
                </a:solidFill>
              </a:rPr>
              <a:pPr algn="r"/>
              <a:t>4</a:t>
            </a:fld>
            <a:endParaRPr lang="en-US" altLang="en-US" sz="1200" b="0" dirty="0">
              <a:solidFill>
                <a:schemeClr val="tx1"/>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7D667DF1-9DBF-4B09-9189-A09760014D60}" type="slidenum">
              <a:rPr lang="en-US" altLang="en-US" sz="1200" b="0">
                <a:solidFill>
                  <a:schemeClr val="tx1"/>
                </a:solidFill>
              </a:rPr>
              <a:pPr algn="r"/>
              <a:t>5</a:t>
            </a:fld>
            <a:endParaRPr lang="en-US" altLang="en-US" sz="1200" b="0" dirty="0">
              <a:solidFill>
                <a:schemeClr val="tx1"/>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282700" y="703263"/>
            <a:ext cx="4695825" cy="3521075"/>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41425" y="692150"/>
            <a:ext cx="4619625" cy="3463925"/>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57728">
              <a:defRPr sz="1200">
                <a:solidFill>
                  <a:schemeClr val="tx1"/>
                </a:solidFill>
                <a:latin typeface="Times New Roman" pitchFamily="18" charset="0"/>
              </a:defRPr>
            </a:lvl1pPr>
            <a:lvl2pPr marL="771368" indent="-296556" defTabSz="957728">
              <a:defRPr sz="1200">
                <a:solidFill>
                  <a:schemeClr val="tx1"/>
                </a:solidFill>
                <a:latin typeface="Times New Roman" pitchFamily="18" charset="0"/>
              </a:defRPr>
            </a:lvl2pPr>
            <a:lvl3pPr marL="1187842" indent="-236596" defTabSz="957728">
              <a:defRPr sz="1200">
                <a:solidFill>
                  <a:schemeClr val="tx1"/>
                </a:solidFill>
                <a:latin typeface="Times New Roman" pitchFamily="18" charset="0"/>
              </a:defRPr>
            </a:lvl3pPr>
            <a:lvl4pPr marL="1664275" indent="-236596" defTabSz="957728">
              <a:defRPr sz="1200">
                <a:solidFill>
                  <a:schemeClr val="tx1"/>
                </a:solidFill>
                <a:latin typeface="Times New Roman" pitchFamily="18" charset="0"/>
              </a:defRPr>
            </a:lvl4pPr>
            <a:lvl5pPr marL="2139086" indent="-236596" defTabSz="957728">
              <a:defRPr sz="1200">
                <a:solidFill>
                  <a:schemeClr val="tx1"/>
                </a:solidFill>
                <a:latin typeface="Times New Roman" pitchFamily="18" charset="0"/>
              </a:defRPr>
            </a:lvl5pPr>
            <a:lvl6pPr marL="2605796" indent="-236596" defTabSz="957728" eaLnBrk="0" fontAlgn="base" hangingPunct="0">
              <a:spcBef>
                <a:spcPct val="30000"/>
              </a:spcBef>
              <a:spcAft>
                <a:spcPct val="0"/>
              </a:spcAft>
              <a:defRPr sz="1200">
                <a:solidFill>
                  <a:schemeClr val="tx1"/>
                </a:solidFill>
                <a:latin typeface="Times New Roman" pitchFamily="18" charset="0"/>
              </a:defRPr>
            </a:lvl6pPr>
            <a:lvl7pPr marL="3072506" indent="-236596" defTabSz="957728" eaLnBrk="0" fontAlgn="base" hangingPunct="0">
              <a:spcBef>
                <a:spcPct val="30000"/>
              </a:spcBef>
              <a:spcAft>
                <a:spcPct val="0"/>
              </a:spcAft>
              <a:defRPr sz="1200">
                <a:solidFill>
                  <a:schemeClr val="tx1"/>
                </a:solidFill>
                <a:latin typeface="Times New Roman" pitchFamily="18" charset="0"/>
              </a:defRPr>
            </a:lvl7pPr>
            <a:lvl8pPr marL="3539216" indent="-236596" defTabSz="957728" eaLnBrk="0" fontAlgn="base" hangingPunct="0">
              <a:spcBef>
                <a:spcPct val="30000"/>
              </a:spcBef>
              <a:spcAft>
                <a:spcPct val="0"/>
              </a:spcAft>
              <a:defRPr sz="1200">
                <a:solidFill>
                  <a:schemeClr val="tx1"/>
                </a:solidFill>
                <a:latin typeface="Times New Roman" pitchFamily="18" charset="0"/>
              </a:defRPr>
            </a:lvl8pPr>
            <a:lvl9pPr marL="4005925" indent="-236596" defTabSz="957728" eaLnBrk="0" fontAlgn="base" hangingPunct="0">
              <a:spcBef>
                <a:spcPct val="30000"/>
              </a:spcBef>
              <a:spcAft>
                <a:spcPct val="0"/>
              </a:spcAft>
              <a:defRPr sz="1200">
                <a:solidFill>
                  <a:schemeClr val="tx1"/>
                </a:solidFill>
                <a:latin typeface="Times New Roman" pitchFamily="18" charset="0"/>
              </a:defRPr>
            </a:lvl9pPr>
          </a:lstStyle>
          <a:p>
            <a:pPr eaLnBrk="1" hangingPunct="1"/>
            <a:fld id="{C4D543E3-6A6B-4E9D-BB3C-BE0971E9F7E7}" type="slidenum">
              <a:rPr lang="en-US">
                <a:latin typeface="Arial" pitchFamily="34" charset="0"/>
              </a:rPr>
              <a:pPr eaLnBrk="1" hangingPunct="1"/>
              <a:t>8</a:t>
            </a:fld>
            <a:endParaRPr lang="en-US" dirty="0">
              <a:latin typeface="Arial" pitchFamily="34" charset="0"/>
            </a:endParaRPr>
          </a:p>
        </p:txBody>
      </p:sp>
      <p:sp>
        <p:nvSpPr>
          <p:cNvPr id="20483" name="Rectangle 2"/>
          <p:cNvSpPr>
            <a:spLocks noGrp="1" noRot="1" noChangeAspect="1" noChangeArrowheads="1" noTextEdit="1"/>
          </p:cNvSpPr>
          <p:nvPr>
            <p:ph type="sldImg"/>
          </p:nvPr>
        </p:nvSpPr>
        <p:spPr>
          <a:xfrm>
            <a:off x="1285875" y="703263"/>
            <a:ext cx="4695825" cy="3521075"/>
          </a:xfrm>
          <a:ln/>
        </p:spPr>
      </p:sp>
      <p:sp>
        <p:nvSpPr>
          <p:cNvPr id="20484" name="Rectangle 3"/>
          <p:cNvSpPr>
            <a:spLocks noGrp="1" noChangeArrowheads="1"/>
          </p:cNvSpPr>
          <p:nvPr>
            <p:ph type="body" idx="1"/>
          </p:nvPr>
        </p:nvSpPr>
        <p:spPr>
          <a:xfrm>
            <a:off x="968371" y="4458564"/>
            <a:ext cx="5323568" cy="4226096"/>
          </a:xfrm>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ctr" defTabSz="957728">
              <a:defRPr sz="1600" b="1">
                <a:solidFill>
                  <a:srgbClr val="000099"/>
                </a:solidFill>
                <a:latin typeface="Times New Roman" pitchFamily="18" charset="0"/>
              </a:defRPr>
            </a:lvl1pPr>
            <a:lvl2pPr marL="758403" indent="-291694" algn="ctr" defTabSz="957728">
              <a:defRPr sz="1600" b="1">
                <a:solidFill>
                  <a:srgbClr val="000099"/>
                </a:solidFill>
                <a:latin typeface="Times New Roman" pitchFamily="18" charset="0"/>
              </a:defRPr>
            </a:lvl2pPr>
            <a:lvl3pPr marL="1166774" indent="-233355" algn="ctr" defTabSz="957728">
              <a:defRPr sz="1600" b="1">
                <a:solidFill>
                  <a:srgbClr val="000099"/>
                </a:solidFill>
                <a:latin typeface="Times New Roman" pitchFamily="18" charset="0"/>
              </a:defRPr>
            </a:lvl3pPr>
            <a:lvl4pPr marL="1633484" indent="-233355" algn="ctr" defTabSz="957728">
              <a:defRPr sz="1600" b="1">
                <a:solidFill>
                  <a:srgbClr val="000099"/>
                </a:solidFill>
                <a:latin typeface="Times New Roman" pitchFamily="18" charset="0"/>
              </a:defRPr>
            </a:lvl4pPr>
            <a:lvl5pPr marL="2100194" indent="-233355" algn="ctr" defTabSz="957728">
              <a:defRPr sz="1600" b="1">
                <a:solidFill>
                  <a:srgbClr val="000099"/>
                </a:solidFill>
                <a:latin typeface="Times New Roman" pitchFamily="18" charset="0"/>
              </a:defRPr>
            </a:lvl5pPr>
            <a:lvl6pPr marL="2566904" indent="-233355" algn="ctr" defTabSz="957728" eaLnBrk="0" fontAlgn="base" hangingPunct="0">
              <a:spcBef>
                <a:spcPct val="0"/>
              </a:spcBef>
              <a:spcAft>
                <a:spcPct val="0"/>
              </a:spcAft>
              <a:defRPr sz="1600" b="1">
                <a:solidFill>
                  <a:srgbClr val="000099"/>
                </a:solidFill>
                <a:latin typeface="Times New Roman" pitchFamily="18" charset="0"/>
              </a:defRPr>
            </a:lvl6pPr>
            <a:lvl7pPr marL="3033613" indent="-233355" algn="ctr" defTabSz="957728" eaLnBrk="0" fontAlgn="base" hangingPunct="0">
              <a:spcBef>
                <a:spcPct val="0"/>
              </a:spcBef>
              <a:spcAft>
                <a:spcPct val="0"/>
              </a:spcAft>
              <a:defRPr sz="1600" b="1">
                <a:solidFill>
                  <a:srgbClr val="000099"/>
                </a:solidFill>
                <a:latin typeface="Times New Roman" pitchFamily="18" charset="0"/>
              </a:defRPr>
            </a:lvl7pPr>
            <a:lvl8pPr marL="3500323" indent="-233355" algn="ctr" defTabSz="957728" eaLnBrk="0" fontAlgn="base" hangingPunct="0">
              <a:spcBef>
                <a:spcPct val="0"/>
              </a:spcBef>
              <a:spcAft>
                <a:spcPct val="0"/>
              </a:spcAft>
              <a:defRPr sz="1600" b="1">
                <a:solidFill>
                  <a:srgbClr val="000099"/>
                </a:solidFill>
                <a:latin typeface="Times New Roman" pitchFamily="18" charset="0"/>
              </a:defRPr>
            </a:lvl8pPr>
            <a:lvl9pPr marL="3967033" indent="-233355" algn="ctr" defTabSz="957728" eaLnBrk="0" fontAlgn="base" hangingPunct="0">
              <a:spcBef>
                <a:spcPct val="0"/>
              </a:spcBef>
              <a:spcAft>
                <a:spcPct val="0"/>
              </a:spcAft>
              <a:defRPr sz="1600" b="1">
                <a:solidFill>
                  <a:srgbClr val="000099"/>
                </a:solidFill>
                <a:latin typeface="Times New Roman" pitchFamily="18" charset="0"/>
              </a:defRPr>
            </a:lvl9pPr>
          </a:lstStyle>
          <a:p>
            <a:pPr algn="r"/>
            <a:fld id="{239BF53C-BC37-4253-9F78-20FA1CBBD0D4}" type="slidenum">
              <a:rPr lang="en-US" altLang="en-US" sz="1200" b="0">
                <a:solidFill>
                  <a:schemeClr val="tx1"/>
                </a:solidFill>
              </a:rPr>
              <a:pPr algn="r"/>
              <a:t>9</a:t>
            </a:fld>
            <a:endParaRPr lang="en-US" altLang="en-US" sz="1200" b="0" dirty="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5D34BE2A-9D25-4BDE-A722-2A62439CFC56}" type="slidenum">
              <a:rPr lang="en-US" altLang="en-US"/>
              <a:pPr/>
              <a:t>‹#›</a:t>
            </a:fld>
            <a:endParaRPr lang="en-US" altLang="en-US" dirty="0"/>
          </a:p>
        </p:txBody>
      </p:sp>
    </p:spTree>
    <p:extLst>
      <p:ext uri="{BB962C8B-B14F-4D97-AF65-F5344CB8AC3E}">
        <p14:creationId xmlns:p14="http://schemas.microsoft.com/office/powerpoint/2010/main" val="204573750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601AF962-3469-4AC9-A3DC-E877921FE148}" type="slidenum">
              <a:rPr lang="en-US" altLang="en-US"/>
              <a:pPr/>
              <a:t>‹#›</a:t>
            </a:fld>
            <a:endParaRPr lang="en-US" altLang="en-US" dirty="0"/>
          </a:p>
        </p:txBody>
      </p:sp>
    </p:spTree>
    <p:extLst>
      <p:ext uri="{BB962C8B-B14F-4D97-AF65-F5344CB8AC3E}">
        <p14:creationId xmlns:p14="http://schemas.microsoft.com/office/powerpoint/2010/main" val="1562168264"/>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BDE23233-05A0-4D9E-89C9-91EAB8F09DA6}" type="slidenum">
              <a:rPr lang="en-US" altLang="en-US"/>
              <a:pPr/>
              <a:t>‹#›</a:t>
            </a:fld>
            <a:endParaRPr lang="en-US" altLang="en-US" dirty="0"/>
          </a:p>
        </p:txBody>
      </p:sp>
    </p:spTree>
    <p:extLst>
      <p:ext uri="{BB962C8B-B14F-4D97-AF65-F5344CB8AC3E}">
        <p14:creationId xmlns:p14="http://schemas.microsoft.com/office/powerpoint/2010/main" val="3792794613"/>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7600" y="46038"/>
            <a:ext cx="5486400" cy="639762"/>
          </a:xfrm>
        </p:spPr>
        <p:txBody>
          <a:bodyPr/>
          <a:lstStyle/>
          <a:p>
            <a:r>
              <a:rPr lang="en-US"/>
              <a:t>Click to edit Master title style</a:t>
            </a:r>
          </a:p>
        </p:txBody>
      </p:sp>
      <p:sp>
        <p:nvSpPr>
          <p:cNvPr id="3" name="Table Placeholder 2"/>
          <p:cNvSpPr>
            <a:spLocks noGrp="1"/>
          </p:cNvSpPr>
          <p:nvPr>
            <p:ph type="tbl" idx="1"/>
          </p:nvPr>
        </p:nvSpPr>
        <p:spPr>
          <a:xfrm>
            <a:off x="228600" y="1143000"/>
            <a:ext cx="7086600" cy="5257800"/>
          </a:xfrm>
        </p:spPr>
        <p:txBody>
          <a:bodyPr/>
          <a:lstStyle/>
          <a:p>
            <a:pPr lvl="0"/>
            <a:endParaRPr lang="en-US" noProof="0" dirty="0"/>
          </a:p>
        </p:txBody>
      </p:sp>
      <p:sp>
        <p:nvSpPr>
          <p:cNvPr id="4" name="Rectangle 5">
            <a:extLst>
              <a:ext uri="{FF2B5EF4-FFF2-40B4-BE49-F238E27FC236}">
                <a16:creationId xmlns:a16="http://schemas.microsoft.com/office/drawing/2014/main" id="{51D1B7AA-FB5C-47E4-B160-DF7D0088AE28}"/>
              </a:ext>
            </a:extLst>
          </p:cNvPr>
          <p:cNvSpPr>
            <a:spLocks noGrp="1" noChangeArrowheads="1"/>
          </p:cNvSpPr>
          <p:nvPr>
            <p:ph type="dt" sz="half" idx="10"/>
          </p:nvPr>
        </p:nvSpPr>
        <p:spPr>
          <a:xfrm>
            <a:off x="0" y="6629400"/>
            <a:ext cx="1371600" cy="228600"/>
          </a:xfrm>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FBC6EF9-68BF-4DFC-9117-5A3A3254F97E}"/>
              </a:ext>
            </a:extLst>
          </p:cNvPr>
          <p:cNvSpPr>
            <a:spLocks noGrp="1" noChangeArrowheads="1"/>
          </p:cNvSpPr>
          <p:nvPr>
            <p:ph type="ftr" sz="quarter" idx="11"/>
          </p:nvPr>
        </p:nvSpPr>
        <p:spPr>
          <a:xfrm>
            <a:off x="1371600" y="6629400"/>
            <a:ext cx="5029200" cy="228600"/>
          </a:xfrm>
        </p:spPr>
        <p:txBody>
          <a:bodyPr/>
          <a:lstStyle>
            <a:lvl1pPr>
              <a:defRPr/>
            </a:lvl1pPr>
          </a:lstStyle>
          <a:p>
            <a:pPr>
              <a:defRPr/>
            </a:pPr>
            <a:r>
              <a:rPr lang="en-US"/>
              <a:t>All Rights Reserved. Brown Smith Wallace LLC. Copyright 2015</a:t>
            </a:r>
            <a:endParaRPr lang="en-US" dirty="0"/>
          </a:p>
        </p:txBody>
      </p:sp>
      <p:sp>
        <p:nvSpPr>
          <p:cNvPr id="6" name="Rectangle 7">
            <a:extLst>
              <a:ext uri="{FF2B5EF4-FFF2-40B4-BE49-F238E27FC236}">
                <a16:creationId xmlns:a16="http://schemas.microsoft.com/office/drawing/2014/main" id="{E49D074C-D3BA-43C9-B924-540D4E859DB1}"/>
              </a:ext>
            </a:extLst>
          </p:cNvPr>
          <p:cNvSpPr>
            <a:spLocks noGrp="1" noChangeArrowheads="1"/>
          </p:cNvSpPr>
          <p:nvPr>
            <p:ph type="sldNum" sz="quarter" idx="12"/>
          </p:nvPr>
        </p:nvSpPr>
        <p:spPr>
          <a:xfrm>
            <a:off x="6400800" y="6629400"/>
            <a:ext cx="898525" cy="228600"/>
          </a:xfrm>
        </p:spPr>
        <p:txBody>
          <a:bodyPr/>
          <a:lstStyle>
            <a:lvl1pPr>
              <a:defRPr/>
            </a:lvl1pPr>
          </a:lstStyle>
          <a:p>
            <a:fld id="{4A4DB7DE-4F1F-4747-BC72-2C13AE975420}" type="slidenum">
              <a:rPr lang="en-US" altLang="en-US"/>
              <a:pPr/>
              <a:t>‹#›</a:t>
            </a:fld>
            <a:endParaRPr lang="en-US" altLang="en-US" dirty="0"/>
          </a:p>
        </p:txBody>
      </p:sp>
    </p:spTree>
    <p:extLst>
      <p:ext uri="{BB962C8B-B14F-4D97-AF65-F5344CB8AC3E}">
        <p14:creationId xmlns:p14="http://schemas.microsoft.com/office/powerpoint/2010/main" val="33985068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FE82334F-CDD0-4D42-9B3C-F01F43F4C904}" type="slidenum">
              <a:rPr lang="en-US" altLang="en-US"/>
              <a:pPr/>
              <a:t>‹#›</a:t>
            </a:fld>
            <a:endParaRPr lang="en-US" altLang="en-US" dirty="0"/>
          </a:p>
        </p:txBody>
      </p:sp>
    </p:spTree>
    <p:extLst>
      <p:ext uri="{BB962C8B-B14F-4D97-AF65-F5344CB8AC3E}">
        <p14:creationId xmlns:p14="http://schemas.microsoft.com/office/powerpoint/2010/main" val="353314836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2A0F2F09-2674-41ED-9441-3D0227C8E054}" type="slidenum">
              <a:rPr lang="en-US" altLang="en-US"/>
              <a:pPr/>
              <a:t>‹#›</a:t>
            </a:fld>
            <a:endParaRPr lang="en-US" altLang="en-US" dirty="0"/>
          </a:p>
        </p:txBody>
      </p:sp>
    </p:spTree>
    <p:extLst>
      <p:ext uri="{BB962C8B-B14F-4D97-AF65-F5344CB8AC3E}">
        <p14:creationId xmlns:p14="http://schemas.microsoft.com/office/powerpoint/2010/main" val="331281469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78C77356-F3AF-4AC6-8A82-D9E4434CD4CB}" type="slidenum">
              <a:rPr lang="en-US" altLang="en-US"/>
              <a:pPr/>
              <a:t>‹#›</a:t>
            </a:fld>
            <a:endParaRPr lang="en-US" altLang="en-US" dirty="0"/>
          </a:p>
        </p:txBody>
      </p:sp>
    </p:spTree>
    <p:extLst>
      <p:ext uri="{BB962C8B-B14F-4D97-AF65-F5344CB8AC3E}">
        <p14:creationId xmlns:p14="http://schemas.microsoft.com/office/powerpoint/2010/main" val="94352804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4696D559-6D9C-42F3-8696-6E8E2E75E343}" type="slidenum">
              <a:rPr lang="en-US" altLang="en-US"/>
              <a:pPr/>
              <a:t>‹#›</a:t>
            </a:fld>
            <a:endParaRPr lang="en-US" altLang="en-US" dirty="0"/>
          </a:p>
        </p:txBody>
      </p:sp>
    </p:spTree>
    <p:extLst>
      <p:ext uri="{BB962C8B-B14F-4D97-AF65-F5344CB8AC3E}">
        <p14:creationId xmlns:p14="http://schemas.microsoft.com/office/powerpoint/2010/main" val="67103199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62424C84-298D-4AF3-B35A-4E92712D8CB0}" type="slidenum">
              <a:rPr lang="en-US" altLang="en-US"/>
              <a:pPr/>
              <a:t>‹#›</a:t>
            </a:fld>
            <a:endParaRPr lang="en-US" altLang="en-US" dirty="0"/>
          </a:p>
        </p:txBody>
      </p:sp>
    </p:spTree>
    <p:extLst>
      <p:ext uri="{BB962C8B-B14F-4D97-AF65-F5344CB8AC3E}">
        <p14:creationId xmlns:p14="http://schemas.microsoft.com/office/powerpoint/2010/main" val="220867673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348E4108-4003-434C-870C-FDED318461D9}" type="slidenum">
              <a:rPr lang="en-US" altLang="en-US"/>
              <a:pPr/>
              <a:t>‹#›</a:t>
            </a:fld>
            <a:endParaRPr lang="en-US" altLang="en-US" dirty="0"/>
          </a:p>
        </p:txBody>
      </p:sp>
    </p:spTree>
    <p:extLst>
      <p:ext uri="{BB962C8B-B14F-4D97-AF65-F5344CB8AC3E}">
        <p14:creationId xmlns:p14="http://schemas.microsoft.com/office/powerpoint/2010/main" val="157109933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19BCA341-9976-45B1-9964-8DE5587404F0}" type="slidenum">
              <a:rPr lang="en-US" altLang="en-US"/>
              <a:pPr/>
              <a:t>‹#›</a:t>
            </a:fld>
            <a:endParaRPr lang="en-US" altLang="en-US" dirty="0"/>
          </a:p>
        </p:txBody>
      </p:sp>
    </p:spTree>
    <p:extLst>
      <p:ext uri="{BB962C8B-B14F-4D97-AF65-F5344CB8AC3E}">
        <p14:creationId xmlns:p14="http://schemas.microsoft.com/office/powerpoint/2010/main" val="263598942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366DAF-53CF-4B66-92B7-88F7C9B6179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A9B34069-4867-41EB-A3DB-3FAF3F7FF0F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0D45430-78CA-4CB9-A9B8-5CFE03F98864}"/>
              </a:ext>
            </a:extLst>
          </p:cNvPr>
          <p:cNvSpPr>
            <a:spLocks noGrp="1" noChangeArrowheads="1"/>
          </p:cNvSpPr>
          <p:nvPr>
            <p:ph type="sldNum" sz="quarter" idx="12"/>
          </p:nvPr>
        </p:nvSpPr>
        <p:spPr>
          <a:ln/>
        </p:spPr>
        <p:txBody>
          <a:bodyPr/>
          <a:lstStyle>
            <a:lvl1pPr>
              <a:defRPr/>
            </a:lvl1pPr>
          </a:lstStyle>
          <a:p>
            <a:fld id="{03FF62DD-8EA3-4C30-B5ED-43649119B12D}" type="slidenum">
              <a:rPr lang="en-US" altLang="en-US"/>
              <a:pPr/>
              <a:t>‹#›</a:t>
            </a:fld>
            <a:endParaRPr lang="en-US" altLang="en-US" dirty="0"/>
          </a:p>
        </p:txBody>
      </p:sp>
    </p:spTree>
    <p:extLst>
      <p:ext uri="{BB962C8B-B14F-4D97-AF65-F5344CB8AC3E}">
        <p14:creationId xmlns:p14="http://schemas.microsoft.com/office/powerpoint/2010/main" val="395451195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E366DAF-53CF-4B66-92B7-88F7C9B6179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dirty="0"/>
          </a:p>
        </p:txBody>
      </p:sp>
      <p:sp>
        <p:nvSpPr>
          <p:cNvPr id="1029" name="Rectangle 5">
            <a:extLst>
              <a:ext uri="{FF2B5EF4-FFF2-40B4-BE49-F238E27FC236}">
                <a16:creationId xmlns:a16="http://schemas.microsoft.com/office/drawing/2014/main" id="{A9B34069-4867-41EB-A3DB-3FAF3F7FF0F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dirty="0"/>
          </a:p>
        </p:txBody>
      </p:sp>
      <p:sp>
        <p:nvSpPr>
          <p:cNvPr id="1030" name="Rectangle 6">
            <a:extLst>
              <a:ext uri="{FF2B5EF4-FFF2-40B4-BE49-F238E27FC236}">
                <a16:creationId xmlns:a16="http://schemas.microsoft.com/office/drawing/2014/main" id="{40D45430-78CA-4CB9-A9B8-5CFE03F9886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165E82F3-1430-47FC-BC32-CA70BB86397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H55earofPAhVFOSYKHQdyCGEQjRwIBw&amp;url=http://www.craveonline.com/site/690731-ballpark-survival-guide-busch-stadium&amp;psig=AFQjCNHPbJB1P6dweq8hxzHwdyNzuQvuEg&amp;ust=147368490074665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m/url?sa=i&amp;rct=j&amp;q=&amp;esrc=s&amp;source=images&amp;cd=&amp;cad=rja&amp;uact=8&amp;ved=0ahUKEwj_4raAsIfPAhXL6yYKHePNAdgQjRwIBw&amp;url=http://www.bizjournals.com/stlouis/news/2015/03/24/ongoing-coverage-of-the-st-louis-rams-stan-kroenke.html&amp;bvm=bv.132479545,d.cWw&amp;psig=AFQjCNGN_d1EVM89RMT9TAtWwqtPI3a-gA&amp;ust=1473684996155909"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hJaRxofPAhVEQyYKHa80AU8QjRwIBw&amp;url=https://www.linkedin.com/pulse/how-manage-construction-contracts-minimize-change-orders-marcy-kravit&amp;psig=AFQjCNEIffUHRExfP2qVScG-8PRXspgEXg&amp;ust=147369132495747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rystalgraphics.com/powerpictures/Image.Search.Details.asp?product=cg4p6979656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www.athleticbusiness.com/stadium-arena/new-renderings-released-of-985m-st-louis-nfl-stadium.html&amp;bvm=bv.132479545,d.cWw&amp;psig=AFQjCNGN_d1EVM89RMT9TAtWwqtPI3a-gA&amp;ust=1473684996155909" TargetMode="External"/><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ahUKEwjNnbL63IjPAhVKwiYKHeOZCRcQjRwIBw&amp;url=https://www.pinterest.com/pin/447474912951275438/&amp;bvm=bv.132479545,d.cWw&amp;psig=AFQjCNHz4Un2ElsnpcS_MMVxp8SiyHncQQ&amp;ust=1473731789277434" TargetMode="External"/><Relationship Id="rId5" Type="http://schemas.openxmlformats.org/officeDocument/2006/relationships/image" Target="../media/image8.jpeg"/><Relationship Id="rId4" Type="http://schemas.openxmlformats.org/officeDocument/2006/relationships/hyperlink" Target="https://www.google.com/url?sa=i&amp;rct=j&amp;q=&amp;esrc=s&amp;source=images&amp;cd=&amp;cad=rja&amp;uact=8&amp;ved=0ahUKEwj77YjJ3IjPAhUBhiYKHW3TAaAQjRwIBw&amp;url=https://en.wikipedia.org/wiki/Sports_in_St._Louis&amp;psig=AFQjCNGLlUxZcGZlQcaHawbwlkGofCHmAA&amp;ust=147373168051187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www.athleticbusiness.com/stadium-arena/new-renderings-released-of-985m-st-louis-nfl-stadium.html&amp;bvm=bv.132479545,d.cWw&amp;psig=AFQjCNGN_d1EVM89RMT9TAtWwqtPI3a-gA&amp;ust=147368499615590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ewmiamistadium.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url?sa=i&amp;rct=j&amp;q=&amp;esrc=s&amp;source=images&amp;cd=&amp;cad=rja&amp;uact=8&amp;ved=0ahUKEwjE4Jjpk5fNAhVPPlIKHVLdCFoQjRwIBw&amp;url=http://ftw.usatoday.com/2015/02/miami-dolphins-stadium-renovations-rendering&amp;psig=AFQjCNGvJhF9arSGm0mJKIg5nmJQHsqXTQ&amp;ust=1465431150752264"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gres&amp;cd=&amp;cad=rja&amp;uact=8&amp;ved=0ahUKEwjQ7K_JysfJAhXJ7CYKHQAMAn8QjRwICA&amp;url=http://books.google.com/books/about/Minority_Business_Success.html?id=07GSmpIXSjEC&amp;source=kp_cover&amp;psig=AFQjCNEUgkIQeCV7DUIqNGYCnknzF4Dv8A&amp;ust=144950326174797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p:cNvSpPr>
            <a:spLocks noGrp="1" noChangeArrowheads="1"/>
          </p:cNvSpPr>
          <p:nvPr>
            <p:ph type="body" idx="1"/>
          </p:nvPr>
        </p:nvSpPr>
        <p:spPr>
          <a:xfrm>
            <a:off x="685800" y="838200"/>
            <a:ext cx="7888288" cy="619125"/>
          </a:xfrm>
        </p:spPr>
        <p:txBody>
          <a:bodyPr/>
          <a:lstStyle/>
          <a:p>
            <a:endParaRPr lang="en-US" dirty="0"/>
          </a:p>
          <a:p>
            <a:r>
              <a:rPr lang="en-US" dirty="0"/>
              <a:t> </a:t>
            </a:r>
          </a:p>
          <a:p>
            <a:pPr algn="ctr"/>
            <a:r>
              <a:rPr lang="en-US" altLang="en-US" sz="3200" b="1" dirty="0">
                <a:latin typeface="Arial" pitchFamily="34" charset="0"/>
                <a:cs typeface="Arial" pitchFamily="34" charset="0"/>
              </a:rPr>
              <a:t>Managing the Solicitation Process </a:t>
            </a:r>
          </a:p>
          <a:p>
            <a:pPr algn="ctr"/>
            <a:r>
              <a:rPr lang="en-US" altLang="en-US" b="1" dirty="0">
                <a:latin typeface="Arial" pitchFamily="34" charset="0"/>
                <a:cs typeface="Arial" pitchFamily="34" charset="0"/>
              </a:rPr>
              <a:t>Construction Estimating</a:t>
            </a:r>
          </a:p>
          <a:p>
            <a:pPr algn="ctr"/>
            <a:r>
              <a:rPr lang="en-US" altLang="en-US" sz="1600" b="1" dirty="0">
                <a:latin typeface="Arial" pitchFamily="34" charset="0"/>
                <a:cs typeface="Arial" pitchFamily="34" charset="0"/>
              </a:rPr>
              <a:t>“The Devil is in the Details”</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82612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2" descr="C:\Users\owner\AppData\Local\Microsoft\Windows\Temporary Internet Files\Content.IE5\VS4XF20D\CMP_Logo_for_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1025" y="6056313"/>
            <a:ext cx="13493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5"/>
          <p:cNvSpPr txBox="1">
            <a:spLocks noChangeArrowheads="1"/>
          </p:cNvSpPr>
          <p:nvPr/>
        </p:nvSpPr>
        <p:spPr bwMode="auto">
          <a:xfrm>
            <a:off x="2819400" y="5584825"/>
            <a:ext cx="35814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200" dirty="0">
                <a:latin typeface="Arial" pitchFamily="34" charset="0"/>
                <a:cs typeface="Arial" pitchFamily="34" charset="0"/>
              </a:rPr>
              <a:t>April 26, 2018</a:t>
            </a:r>
          </a:p>
          <a:p>
            <a:pPr algn="ctr"/>
            <a:r>
              <a:rPr lang="en-US" altLang="en-US" sz="1200" dirty="0">
                <a:latin typeface="Arial" pitchFamily="34" charset="0"/>
                <a:cs typeface="Arial" pitchFamily="34" charset="0"/>
              </a:rPr>
              <a:t>Bi-State Development Agency </a:t>
            </a:r>
          </a:p>
          <a:p>
            <a:pPr algn="ctr"/>
            <a:r>
              <a:rPr lang="en-US" sz="1100" b="0" dirty="0">
                <a:latin typeface="Arial Narrow" pitchFamily="34" charset="0"/>
                <a:cs typeface="Arial" pitchFamily="34" charset="0"/>
              </a:rPr>
              <a:t>Bi-State Development Agency</a:t>
            </a:r>
          </a:p>
          <a:p>
            <a:pPr algn="ctr"/>
            <a:r>
              <a:rPr lang="en-US" sz="1100" b="0" dirty="0">
                <a:latin typeface="Arial Narrow" pitchFamily="34" charset="0"/>
                <a:cs typeface="Arial" pitchFamily="34" charset="0"/>
              </a:rPr>
              <a:t>One Metropolitan Square</a:t>
            </a:r>
          </a:p>
          <a:p>
            <a:pPr algn="ctr"/>
            <a:r>
              <a:rPr lang="en-US" sz="1100" b="0" dirty="0">
                <a:latin typeface="Arial Narrow" pitchFamily="34" charset="0"/>
                <a:cs typeface="Arial" pitchFamily="34" charset="0"/>
              </a:rPr>
              <a:t>St. Louis, MO 63102</a:t>
            </a:r>
          </a:p>
          <a:p>
            <a:pPr algn="ctr"/>
            <a:br>
              <a:rPr lang="en-US" altLang="en-US" sz="1000" b="0" dirty="0">
                <a:latin typeface="Arial" pitchFamily="34" charset="0"/>
                <a:cs typeface="Arial" pitchFamily="34" charset="0"/>
              </a:rPr>
            </a:br>
            <a:endParaRPr lang="en-US" altLang="en-US" sz="1000" b="0" dirty="0">
              <a:latin typeface="Arial" pitchFamily="34" charset="0"/>
              <a:cs typeface="Arial" pitchFamily="34" charset="0"/>
            </a:endParaRPr>
          </a:p>
        </p:txBody>
      </p:sp>
      <p:pic>
        <p:nvPicPr>
          <p:cNvPr id="5126" name="Picture 8" descr="Bi-State Developmen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5711825"/>
            <a:ext cx="12080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9335F017-E29E-4604-B677-330C09466185}"/>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
        <p:nvSpPr>
          <p:cNvPr id="6147" name="Rectangle 1">
            <a:extLst>
              <a:ext uri="{FF2B5EF4-FFF2-40B4-BE49-F238E27FC236}">
                <a16:creationId xmlns:a16="http://schemas.microsoft.com/office/drawing/2014/main" id="{A6B7BCC1-F340-4934-95C5-D6F8F78A9066}"/>
              </a:ext>
            </a:extLst>
          </p:cNvPr>
          <p:cNvSpPr>
            <a:spLocks noChangeArrowheads="1"/>
          </p:cNvSpPr>
          <p:nvPr/>
        </p:nvSpPr>
        <p:spPr bwMode="auto">
          <a:xfrm>
            <a:off x="647700" y="1450975"/>
            <a:ext cx="7848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dirty="0">
                <a:solidFill>
                  <a:schemeClr val="tx1"/>
                </a:solidFill>
                <a:latin typeface="Arial" pitchFamily="34" charset="0"/>
                <a:cs typeface="Arial" pitchFamily="34" charset="0"/>
              </a:rPr>
              <a:t>What is a Construction Estimate?</a:t>
            </a:r>
          </a:p>
          <a:p>
            <a:pPr algn="ctr"/>
            <a:endParaRPr lang="en-US" altLang="en-US" sz="2400" dirty="0">
              <a:solidFill>
                <a:schemeClr val="tx1"/>
              </a:solidFill>
              <a:latin typeface="Arial" pitchFamily="34" charset="0"/>
              <a:cs typeface="Arial" pitchFamily="34" charset="0"/>
            </a:endParaRP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Prediction of probable cost</a:t>
            </a: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Determining how to put the pieces together in the most economical manner</a:t>
            </a: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Estimating is both </a:t>
            </a:r>
            <a:r>
              <a:rPr lang="en-US" altLang="en-US" u="sng" dirty="0">
                <a:solidFill>
                  <a:schemeClr val="tx1"/>
                </a:solidFill>
                <a:latin typeface="Arial" pitchFamily="34" charset="0"/>
                <a:cs typeface="Arial" pitchFamily="34" charset="0"/>
              </a:rPr>
              <a:t>Art</a:t>
            </a:r>
            <a:r>
              <a:rPr lang="en-US" altLang="en-US" dirty="0">
                <a:solidFill>
                  <a:schemeClr val="tx1"/>
                </a:solidFill>
                <a:latin typeface="Arial" pitchFamily="34" charset="0"/>
                <a:cs typeface="Arial" pitchFamily="34" charset="0"/>
              </a:rPr>
              <a:t> and </a:t>
            </a:r>
            <a:r>
              <a:rPr lang="en-US" altLang="en-US" u="sng" dirty="0">
                <a:solidFill>
                  <a:schemeClr val="tx1"/>
                </a:solidFill>
                <a:latin typeface="Arial" pitchFamily="34" charset="0"/>
                <a:cs typeface="Arial" pitchFamily="34" charset="0"/>
              </a:rPr>
              <a:t>Science</a:t>
            </a: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Identify and quantify the project components – Takeoffs</a:t>
            </a:r>
          </a:p>
          <a:p>
            <a:pPr>
              <a:buFontTx/>
              <a:buChar char="•"/>
            </a:pPr>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Read and Understand the Contract Documents</a:t>
            </a: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Ask Questions “Early” and “Often”</a:t>
            </a: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pPr algn="ctr"/>
            <a:r>
              <a:rPr lang="en-US" altLang="en-US" dirty="0"/>
              <a:t> </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9335F017-E29E-4604-B677-330C09466185}"/>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
        <p:nvSpPr>
          <p:cNvPr id="6147" name="Rectangle 1">
            <a:extLst>
              <a:ext uri="{FF2B5EF4-FFF2-40B4-BE49-F238E27FC236}">
                <a16:creationId xmlns:a16="http://schemas.microsoft.com/office/drawing/2014/main" id="{A6B7BCC1-F340-4934-95C5-D6F8F78A9066}"/>
              </a:ext>
            </a:extLst>
          </p:cNvPr>
          <p:cNvSpPr>
            <a:spLocks noChangeArrowheads="1"/>
          </p:cNvSpPr>
          <p:nvPr/>
        </p:nvSpPr>
        <p:spPr bwMode="auto">
          <a:xfrm>
            <a:off x="647700" y="1450975"/>
            <a:ext cx="78486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dirty="0">
                <a:solidFill>
                  <a:schemeClr val="tx1"/>
                </a:solidFill>
                <a:latin typeface="Arial" pitchFamily="34" charset="0"/>
                <a:cs typeface="Arial" pitchFamily="34" charset="0"/>
              </a:rPr>
              <a:t>Main Types of Construction Estimates</a:t>
            </a:r>
          </a:p>
          <a:p>
            <a:pPr algn="ctr"/>
            <a:endParaRPr lang="en-US" altLang="en-US" sz="2000" dirty="0">
              <a:solidFill>
                <a:schemeClr val="tx1"/>
              </a:solidFill>
              <a:latin typeface="Arial" pitchFamily="34" charset="0"/>
              <a:cs typeface="Arial" pitchFamily="34" charset="0"/>
            </a:endParaRPr>
          </a:p>
          <a:p>
            <a:pPr algn="ctr"/>
            <a:endParaRPr lang="en-US" altLang="en-US" sz="2000"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Order of Magnitude</a:t>
            </a: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Design Estimates or Pre GMP Level</a:t>
            </a:r>
          </a:p>
          <a:p>
            <a:pPr marL="1028700" lvl="1" indent="-285750">
              <a:buFont typeface="Arial" pitchFamily="34" charset="0"/>
              <a:buChar char="•"/>
            </a:pPr>
            <a:r>
              <a:rPr lang="en-US" altLang="en-US" dirty="0">
                <a:solidFill>
                  <a:schemeClr val="tx1"/>
                </a:solidFill>
                <a:latin typeface="Arial" pitchFamily="34" charset="0"/>
                <a:cs typeface="Arial" pitchFamily="34" charset="0"/>
              </a:rPr>
              <a:t>Schematic Level </a:t>
            </a:r>
          </a:p>
          <a:p>
            <a:pPr marL="1028700" lvl="1" indent="-285750">
              <a:buFont typeface="Arial" pitchFamily="34" charset="0"/>
              <a:buChar char="•"/>
            </a:pPr>
            <a:r>
              <a:rPr lang="en-US" altLang="en-US" dirty="0">
                <a:solidFill>
                  <a:schemeClr val="tx1"/>
                </a:solidFill>
                <a:latin typeface="Arial" pitchFamily="34" charset="0"/>
                <a:cs typeface="Arial" pitchFamily="34" charset="0"/>
              </a:rPr>
              <a:t>Design Development </a:t>
            </a:r>
          </a:p>
          <a:p>
            <a:pPr marL="1028700" lvl="1" indent="-285750">
              <a:buFont typeface="Arial" pitchFamily="34" charset="0"/>
              <a:buChar char="•"/>
            </a:pPr>
            <a:r>
              <a:rPr lang="en-US" altLang="en-US" dirty="0">
                <a:solidFill>
                  <a:schemeClr val="tx1"/>
                </a:solidFill>
                <a:latin typeface="Arial" pitchFamily="34" charset="0"/>
                <a:cs typeface="Arial" pitchFamily="34" charset="0"/>
              </a:rPr>
              <a:t>Construction Documents</a:t>
            </a: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100% CD Level or GMP Level</a:t>
            </a:r>
            <a:endParaRPr lang="en-US" altLang="en-US" u="sng" dirty="0">
              <a:solidFill>
                <a:schemeClr val="tx1"/>
              </a:solidFill>
              <a:latin typeface="Arial" pitchFamily="34" charset="0"/>
              <a:cs typeface="Arial" pitchFamily="34" charset="0"/>
            </a:endParaRPr>
          </a:p>
          <a:p>
            <a:endParaRPr lang="en-US" altLang="en-US" dirty="0">
              <a:solidFill>
                <a:schemeClr val="tx1"/>
              </a:solidFill>
              <a:latin typeface="Arial" pitchFamily="34" charset="0"/>
              <a:cs typeface="Arial" pitchFamily="34" charset="0"/>
            </a:endParaRPr>
          </a:p>
          <a:p>
            <a:pPr>
              <a:buFontTx/>
              <a:buChar char="•"/>
            </a:pPr>
            <a:r>
              <a:rPr lang="en-US" altLang="en-US" dirty="0">
                <a:solidFill>
                  <a:schemeClr val="tx1"/>
                </a:solidFill>
                <a:latin typeface="Arial" pitchFamily="34" charset="0"/>
                <a:cs typeface="Arial" pitchFamily="34" charset="0"/>
              </a:rPr>
              <a:t>Post GMP Level Pricing</a:t>
            </a:r>
          </a:p>
          <a:p>
            <a:pPr>
              <a:buFontTx/>
              <a:buChar char="•"/>
            </a:pPr>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pPr algn="ctr"/>
            <a:r>
              <a:rPr lang="en-US" altLang="en-US" dirty="0"/>
              <a:t> </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9335F017-E29E-4604-B677-330C09466185}"/>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
        <p:nvSpPr>
          <p:cNvPr id="6147" name="Rectangle 1">
            <a:extLst>
              <a:ext uri="{FF2B5EF4-FFF2-40B4-BE49-F238E27FC236}">
                <a16:creationId xmlns:a16="http://schemas.microsoft.com/office/drawing/2014/main" id="{A6B7BCC1-F340-4934-95C5-D6F8F78A9066}"/>
              </a:ext>
            </a:extLst>
          </p:cNvPr>
          <p:cNvSpPr>
            <a:spLocks noChangeArrowheads="1"/>
          </p:cNvSpPr>
          <p:nvPr/>
        </p:nvSpPr>
        <p:spPr bwMode="auto">
          <a:xfrm>
            <a:off x="647700" y="1450975"/>
            <a:ext cx="78486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dirty="0">
                <a:solidFill>
                  <a:schemeClr val="tx1"/>
                </a:solidFill>
                <a:latin typeface="Arial" pitchFamily="34" charset="0"/>
                <a:cs typeface="Arial" pitchFamily="34" charset="0"/>
              </a:rPr>
              <a:t>Bidding</a:t>
            </a:r>
            <a:r>
              <a:rPr lang="en-US" altLang="en-US" sz="2000" dirty="0">
                <a:solidFill>
                  <a:schemeClr val="tx1"/>
                </a:solidFill>
                <a:latin typeface="Arial" pitchFamily="34" charset="0"/>
                <a:cs typeface="Arial" pitchFamily="34" charset="0"/>
              </a:rPr>
              <a:t> vs. </a:t>
            </a:r>
            <a:r>
              <a:rPr lang="en-US" altLang="en-US" sz="2800" dirty="0">
                <a:solidFill>
                  <a:schemeClr val="tx1"/>
                </a:solidFill>
                <a:latin typeface="Arial" pitchFamily="34" charset="0"/>
                <a:cs typeface="Arial" pitchFamily="34" charset="0"/>
              </a:rPr>
              <a:t>Estimating</a:t>
            </a:r>
            <a:endParaRPr lang="en-US" altLang="en-US" sz="2400" dirty="0">
              <a:solidFill>
                <a:schemeClr val="tx1"/>
              </a:solidFill>
              <a:latin typeface="Arial" pitchFamily="34" charset="0"/>
              <a:cs typeface="Arial" pitchFamily="34" charset="0"/>
            </a:endParaRPr>
          </a:p>
          <a:p>
            <a:endParaRPr lang="en-US" altLang="en-US" dirty="0">
              <a:solidFill>
                <a:schemeClr val="tx1"/>
              </a:solidFill>
              <a:latin typeface="Arial" pitchFamily="34" charset="0"/>
              <a:cs typeface="Arial" pitchFamily="34" charset="0"/>
            </a:endParaRPr>
          </a:p>
          <a:p>
            <a:r>
              <a:rPr lang="en-US" altLang="en-US" u="sng" dirty="0">
                <a:solidFill>
                  <a:schemeClr val="tx1"/>
                </a:solidFill>
                <a:latin typeface="Arial" pitchFamily="34" charset="0"/>
                <a:cs typeface="Arial" pitchFamily="34" charset="0"/>
              </a:rPr>
              <a:t>Bidding</a:t>
            </a:r>
          </a:p>
          <a:p>
            <a:pPr marL="285750" indent="-285750">
              <a:buFont typeface="Arial" pitchFamily="34" charset="0"/>
              <a:buChar char="•"/>
            </a:pPr>
            <a:r>
              <a:rPr lang="en-US" altLang="en-US" dirty="0">
                <a:solidFill>
                  <a:schemeClr val="tx1"/>
                </a:solidFill>
                <a:latin typeface="Arial" pitchFamily="34" charset="0"/>
                <a:cs typeface="Arial" pitchFamily="34" charset="0"/>
              </a:rPr>
              <a:t>Submission and or response to a project solicitation for professional services</a:t>
            </a:r>
          </a:p>
          <a:p>
            <a:pPr marL="285750" indent="-285750">
              <a:buFont typeface="Arial" pitchFamily="34" charset="0"/>
              <a:buChar char="•"/>
            </a:pPr>
            <a:r>
              <a:rPr lang="en-US" altLang="en-US" dirty="0">
                <a:solidFill>
                  <a:schemeClr val="tx1"/>
                </a:solidFill>
                <a:latin typeface="Arial" pitchFamily="34" charset="0"/>
                <a:cs typeface="Arial" pitchFamily="34" charset="0"/>
              </a:rPr>
              <a:t>Assembly of a document which will include a scope, schedule, budget, management approach, etc. </a:t>
            </a:r>
          </a:p>
          <a:p>
            <a:pPr marL="285750" indent="-285750">
              <a:buFont typeface="Arial" pitchFamily="34" charset="0"/>
              <a:buChar char="•"/>
            </a:pPr>
            <a:endParaRPr lang="en-US" altLang="en-US" dirty="0">
              <a:solidFill>
                <a:schemeClr val="tx1"/>
              </a:solidFill>
              <a:latin typeface="Arial" pitchFamily="34" charset="0"/>
              <a:cs typeface="Arial" pitchFamily="34" charset="0"/>
            </a:endParaRPr>
          </a:p>
          <a:p>
            <a:r>
              <a:rPr lang="en-US" altLang="en-US" u="sng" dirty="0">
                <a:solidFill>
                  <a:schemeClr val="tx1"/>
                </a:solidFill>
                <a:latin typeface="Arial" pitchFamily="34" charset="0"/>
                <a:cs typeface="Arial" pitchFamily="34" charset="0"/>
              </a:rPr>
              <a:t>Estimate</a:t>
            </a:r>
          </a:p>
          <a:p>
            <a:pPr marL="571500" indent="-285750">
              <a:buFont typeface="Arial" pitchFamily="34" charset="0"/>
              <a:buChar char="•"/>
            </a:pPr>
            <a:r>
              <a:rPr lang="en-US" altLang="en-US" dirty="0">
                <a:solidFill>
                  <a:schemeClr val="tx1"/>
                </a:solidFill>
                <a:latin typeface="Arial" pitchFamily="34" charset="0"/>
                <a:cs typeface="Arial" pitchFamily="34" charset="0"/>
              </a:rPr>
              <a:t>Exercise that establishes the cost to complete the requested scope of work</a:t>
            </a:r>
          </a:p>
          <a:p>
            <a:pPr marL="571500" indent="-285750">
              <a:buFont typeface="Arial" pitchFamily="34" charset="0"/>
              <a:buChar char="•"/>
            </a:pPr>
            <a:r>
              <a:rPr lang="en-US" altLang="en-US" dirty="0">
                <a:solidFill>
                  <a:schemeClr val="tx1"/>
                </a:solidFill>
                <a:latin typeface="Arial" pitchFamily="34" charset="0"/>
                <a:cs typeface="Arial" pitchFamily="34" charset="0"/>
              </a:rPr>
              <a:t>Identify cost of labor and materials</a:t>
            </a:r>
          </a:p>
          <a:p>
            <a:pPr marL="571500" indent="-285750">
              <a:buFont typeface="Arial" pitchFamily="34" charset="0"/>
              <a:buChar char="•"/>
            </a:pPr>
            <a:r>
              <a:rPr lang="en-US" altLang="en-US" dirty="0">
                <a:solidFill>
                  <a:schemeClr val="tx1"/>
                </a:solidFill>
                <a:latin typeface="Arial" pitchFamily="34" charset="0"/>
                <a:cs typeface="Arial" pitchFamily="34" charset="0"/>
              </a:rPr>
              <a:t>Establish risk, overhead &amp; profit based on scope, schedule and complexity</a:t>
            </a:r>
          </a:p>
          <a:p>
            <a:pPr marL="571500" indent="-285750">
              <a:buFont typeface="Arial" pitchFamily="34" charset="0"/>
              <a:buChar char="•"/>
            </a:pPr>
            <a:r>
              <a:rPr lang="en-US" altLang="en-US" dirty="0">
                <a:solidFill>
                  <a:schemeClr val="tx1"/>
                </a:solidFill>
                <a:latin typeface="Arial" pitchFamily="34" charset="0"/>
                <a:cs typeface="Arial" pitchFamily="34" charset="0"/>
              </a:rPr>
              <a:t>Identify staff resources to deliver the project</a:t>
            </a: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endParaRPr lang="en-US" altLang="en-US" dirty="0">
              <a:latin typeface="Arial" pitchFamily="34" charset="0"/>
              <a:cs typeface="Arial" pitchFamily="34" charset="0"/>
            </a:endParaRPr>
          </a:p>
          <a:p>
            <a:pPr algn="ctr"/>
            <a:r>
              <a:rPr lang="en-US" altLang="en-US" dirty="0"/>
              <a:t> </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914400"/>
            <a:ext cx="8229600" cy="1981200"/>
          </a:xfrm>
        </p:spPr>
        <p:txBody>
          <a:bodyPr/>
          <a:lstStyle/>
          <a:p>
            <a:pPr algn="ctr">
              <a:buFontTx/>
              <a:buNone/>
              <a:defRPr/>
            </a:pPr>
            <a:endParaRPr lang="en-US" sz="3600" b="1" u="sng" dirty="0">
              <a:latin typeface="Century" pitchFamily="18" charset="0"/>
              <a:cs typeface="Times New Roman" pitchFamily="18" charset="0"/>
            </a:endParaRPr>
          </a:p>
          <a:p>
            <a:pPr algn="ctr">
              <a:buFontTx/>
              <a:buNone/>
              <a:defRPr/>
            </a:pPr>
            <a:r>
              <a:rPr lang="en-US" sz="3600" b="1" u="sng" dirty="0">
                <a:latin typeface="Arial" pitchFamily="34" charset="0"/>
                <a:cs typeface="Arial" pitchFamily="34" charset="0"/>
              </a:rPr>
              <a:t>Where do we start ?</a:t>
            </a:r>
          </a:p>
          <a:p>
            <a:pPr marL="742950" indent="-742950">
              <a:buFont typeface="+mj-lt"/>
              <a:buAutoNum type="arabicPeriod"/>
              <a:defRPr/>
            </a:pPr>
            <a:endParaRPr lang="en-US" sz="1600" b="1" dirty="0">
              <a:latin typeface="Century" pitchFamily="18" charset="0"/>
              <a:cs typeface="Times New Roman" pitchFamily="18" charset="0"/>
            </a:endParaRPr>
          </a:p>
          <a:p>
            <a:pPr marL="0" indent="0">
              <a:buFontTx/>
              <a:buNone/>
              <a:defRPr/>
            </a:pPr>
            <a:endParaRPr lang="en-US" sz="1600" b="1" dirty="0">
              <a:latin typeface="Century" pitchFamily="18" charset="0"/>
              <a:cs typeface="Times New Roman" pitchFamily="18" charset="0"/>
            </a:endParaRPr>
          </a:p>
        </p:txBody>
      </p:sp>
      <p:sp>
        <p:nvSpPr>
          <p:cNvPr id="29699" name="TextBox 1"/>
          <p:cNvSpPr txBox="1">
            <a:spLocks noChangeArrowheads="1"/>
          </p:cNvSpPr>
          <p:nvPr/>
        </p:nvSpPr>
        <p:spPr bwMode="auto">
          <a:xfrm>
            <a:off x="2514600" y="31242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rgbClr val="000099"/>
                </a:solidFill>
                <a:latin typeface="Times New Roman" pitchFamily="18" charset="0"/>
              </a:defRPr>
            </a:lvl1pPr>
            <a:lvl2pPr marL="742950" indent="-285750" algn="ctr">
              <a:defRPr sz="1600" b="1">
                <a:solidFill>
                  <a:srgbClr val="000099"/>
                </a:solidFill>
                <a:latin typeface="Times New Roman" pitchFamily="18" charset="0"/>
              </a:defRPr>
            </a:lvl2pPr>
            <a:lvl3pPr marL="1143000" indent="-228600" algn="ctr">
              <a:defRPr sz="1600" b="1">
                <a:solidFill>
                  <a:srgbClr val="000099"/>
                </a:solidFill>
                <a:latin typeface="Times New Roman" pitchFamily="18" charset="0"/>
              </a:defRPr>
            </a:lvl3pPr>
            <a:lvl4pPr marL="1600200" indent="-228600" algn="ctr">
              <a:defRPr sz="1600" b="1">
                <a:solidFill>
                  <a:srgbClr val="000099"/>
                </a:solidFill>
                <a:latin typeface="Times New Roman" pitchFamily="18" charset="0"/>
              </a:defRPr>
            </a:lvl4pPr>
            <a:lvl5pPr marL="2057400" indent="-228600" algn="ctr">
              <a:defRPr sz="1600" b="1">
                <a:solidFill>
                  <a:srgbClr val="000099"/>
                </a:solidFill>
                <a:latin typeface="Times New Roman" pitchFamily="18" charset="0"/>
              </a:defRPr>
            </a:lvl5pPr>
            <a:lvl6pPr marL="2514600" indent="-228600" algn="ctr" eaLnBrk="0" fontAlgn="base" hangingPunct="0">
              <a:spcBef>
                <a:spcPct val="0"/>
              </a:spcBef>
              <a:spcAft>
                <a:spcPct val="0"/>
              </a:spcAft>
              <a:defRPr sz="1600" b="1">
                <a:solidFill>
                  <a:srgbClr val="000099"/>
                </a:solidFill>
                <a:latin typeface="Times New Roman" pitchFamily="18" charset="0"/>
              </a:defRPr>
            </a:lvl6pPr>
            <a:lvl7pPr marL="2971800" indent="-228600" algn="ctr" eaLnBrk="0" fontAlgn="base" hangingPunct="0">
              <a:spcBef>
                <a:spcPct val="0"/>
              </a:spcBef>
              <a:spcAft>
                <a:spcPct val="0"/>
              </a:spcAft>
              <a:defRPr sz="1600" b="1">
                <a:solidFill>
                  <a:srgbClr val="000099"/>
                </a:solidFill>
                <a:latin typeface="Times New Roman" pitchFamily="18" charset="0"/>
              </a:defRPr>
            </a:lvl7pPr>
            <a:lvl8pPr marL="3429000" indent="-228600" algn="ctr" eaLnBrk="0" fontAlgn="base" hangingPunct="0">
              <a:spcBef>
                <a:spcPct val="0"/>
              </a:spcBef>
              <a:spcAft>
                <a:spcPct val="0"/>
              </a:spcAft>
              <a:defRPr sz="1600" b="1">
                <a:solidFill>
                  <a:srgbClr val="000099"/>
                </a:solidFill>
                <a:latin typeface="Times New Roman" pitchFamily="18" charset="0"/>
              </a:defRPr>
            </a:lvl8pPr>
            <a:lvl9pPr marL="3886200" indent="-228600" algn="ctr" eaLnBrk="0" fontAlgn="base" hangingPunct="0">
              <a:spcBef>
                <a:spcPct val="0"/>
              </a:spcBef>
              <a:spcAft>
                <a:spcPct val="0"/>
              </a:spcAft>
              <a:defRPr sz="1600" b="1">
                <a:solidFill>
                  <a:srgbClr val="000099"/>
                </a:solidFill>
                <a:latin typeface="Times New Roman" pitchFamily="18" charset="0"/>
              </a:defRPr>
            </a:lvl9pPr>
          </a:lstStyle>
          <a:p>
            <a:r>
              <a:rPr lang="en-US" sz="4000" u="sng" dirty="0">
                <a:solidFill>
                  <a:schemeClr val="tx1"/>
                </a:solidFill>
                <a:latin typeface="Arial" pitchFamily="34" charset="0"/>
                <a:cs typeface="Arial" pitchFamily="34" charset="0"/>
              </a:rPr>
              <a:t>The Beginning</a:t>
            </a:r>
            <a:endParaRPr lang="en-US" sz="4000" dirty="0">
              <a:solidFill>
                <a:schemeClr val="tx1"/>
              </a:solidFill>
              <a:latin typeface="Arial" pitchFamily="34" charset="0"/>
              <a:cs typeface="Arial" pitchFamily="34" charset="0"/>
            </a:endParaRPr>
          </a:p>
        </p:txBody>
      </p:sp>
      <p:sp>
        <p:nvSpPr>
          <p:cNvPr id="29700" name="TextBox 3"/>
          <p:cNvSpPr txBox="1">
            <a:spLocks noChangeArrowheads="1"/>
          </p:cNvSpPr>
          <p:nvPr/>
        </p:nvSpPr>
        <p:spPr bwMode="auto">
          <a:xfrm>
            <a:off x="533400" y="41148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rgbClr val="000099"/>
                </a:solidFill>
                <a:latin typeface="Times New Roman" pitchFamily="18" charset="0"/>
              </a:defRPr>
            </a:lvl1pPr>
            <a:lvl2pPr marL="742950" indent="-285750" algn="ctr">
              <a:defRPr sz="1600" b="1">
                <a:solidFill>
                  <a:srgbClr val="000099"/>
                </a:solidFill>
                <a:latin typeface="Times New Roman" pitchFamily="18" charset="0"/>
              </a:defRPr>
            </a:lvl2pPr>
            <a:lvl3pPr marL="1143000" indent="-228600" algn="ctr">
              <a:defRPr sz="1600" b="1">
                <a:solidFill>
                  <a:srgbClr val="000099"/>
                </a:solidFill>
                <a:latin typeface="Times New Roman" pitchFamily="18" charset="0"/>
              </a:defRPr>
            </a:lvl3pPr>
            <a:lvl4pPr marL="1600200" indent="-228600" algn="ctr">
              <a:defRPr sz="1600" b="1">
                <a:solidFill>
                  <a:srgbClr val="000099"/>
                </a:solidFill>
                <a:latin typeface="Times New Roman" pitchFamily="18" charset="0"/>
              </a:defRPr>
            </a:lvl4pPr>
            <a:lvl5pPr marL="2057400" indent="-228600" algn="ctr">
              <a:defRPr sz="1600" b="1">
                <a:solidFill>
                  <a:srgbClr val="000099"/>
                </a:solidFill>
                <a:latin typeface="Times New Roman" pitchFamily="18" charset="0"/>
              </a:defRPr>
            </a:lvl5pPr>
            <a:lvl6pPr marL="2514600" indent="-228600" algn="ctr" eaLnBrk="0" fontAlgn="base" hangingPunct="0">
              <a:spcBef>
                <a:spcPct val="0"/>
              </a:spcBef>
              <a:spcAft>
                <a:spcPct val="0"/>
              </a:spcAft>
              <a:defRPr sz="1600" b="1">
                <a:solidFill>
                  <a:srgbClr val="000099"/>
                </a:solidFill>
                <a:latin typeface="Times New Roman" pitchFamily="18" charset="0"/>
              </a:defRPr>
            </a:lvl6pPr>
            <a:lvl7pPr marL="2971800" indent="-228600" algn="ctr" eaLnBrk="0" fontAlgn="base" hangingPunct="0">
              <a:spcBef>
                <a:spcPct val="0"/>
              </a:spcBef>
              <a:spcAft>
                <a:spcPct val="0"/>
              </a:spcAft>
              <a:defRPr sz="1600" b="1">
                <a:solidFill>
                  <a:srgbClr val="000099"/>
                </a:solidFill>
                <a:latin typeface="Times New Roman" pitchFamily="18" charset="0"/>
              </a:defRPr>
            </a:lvl7pPr>
            <a:lvl8pPr marL="3429000" indent="-228600" algn="ctr" eaLnBrk="0" fontAlgn="base" hangingPunct="0">
              <a:spcBef>
                <a:spcPct val="0"/>
              </a:spcBef>
              <a:spcAft>
                <a:spcPct val="0"/>
              </a:spcAft>
              <a:defRPr sz="1600" b="1">
                <a:solidFill>
                  <a:srgbClr val="000099"/>
                </a:solidFill>
                <a:latin typeface="Times New Roman" pitchFamily="18" charset="0"/>
              </a:defRPr>
            </a:lvl8pPr>
            <a:lvl9pPr marL="3886200" indent="-228600" algn="ctr" eaLnBrk="0" fontAlgn="base" hangingPunct="0">
              <a:spcBef>
                <a:spcPct val="0"/>
              </a:spcBef>
              <a:spcAft>
                <a:spcPct val="0"/>
              </a:spcAft>
              <a:defRPr sz="1600" b="1">
                <a:solidFill>
                  <a:srgbClr val="000099"/>
                </a:solidFill>
                <a:latin typeface="Times New Roman" pitchFamily="18" charset="0"/>
              </a:defRPr>
            </a:lvl9pPr>
          </a:lstStyle>
          <a:p>
            <a:r>
              <a:rPr lang="en-US" sz="3600" dirty="0">
                <a:solidFill>
                  <a:schemeClr val="tx1"/>
                </a:solidFill>
                <a:latin typeface="Arial" pitchFamily="34" charset="0"/>
                <a:cs typeface="Arial" pitchFamily="34" charset="0"/>
              </a:rPr>
              <a:t>WHO, WHAT, WHEN AND HOW </a:t>
            </a:r>
          </a:p>
        </p:txBody>
      </p:sp>
      <p:sp>
        <p:nvSpPr>
          <p:cNvPr id="5" name="Rectangle 3">
            <a:extLst>
              <a:ext uri="{FF2B5EF4-FFF2-40B4-BE49-F238E27FC236}">
                <a16:creationId xmlns:a16="http://schemas.microsoft.com/office/drawing/2014/main" id="{C0F8BAFA-1DC0-4431-A099-36529C72FDAC}"/>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6629400"/>
            <a:ext cx="6397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200" dirty="0">
                <a:solidFill>
                  <a:schemeClr val="accent1"/>
                </a:solidFill>
              </a:rPr>
              <a:t>0</a:t>
            </a:r>
          </a:p>
        </p:txBody>
      </p:sp>
      <p:sp>
        <p:nvSpPr>
          <p:cNvPr id="31747" name="Text Box 16"/>
          <p:cNvSpPr txBox="1">
            <a:spLocks noChangeArrowheads="1"/>
          </p:cNvSpPr>
          <p:nvPr/>
        </p:nvSpPr>
        <p:spPr bwMode="auto">
          <a:xfrm>
            <a:off x="392113" y="1693863"/>
            <a:ext cx="7207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High</a:t>
            </a:r>
          </a:p>
        </p:txBody>
      </p:sp>
      <p:sp>
        <p:nvSpPr>
          <p:cNvPr id="31748" name="Line 17"/>
          <p:cNvSpPr>
            <a:spLocks noChangeShapeType="1"/>
          </p:cNvSpPr>
          <p:nvPr/>
        </p:nvSpPr>
        <p:spPr bwMode="auto">
          <a:xfrm>
            <a:off x="1300163" y="1554163"/>
            <a:ext cx="0" cy="3198812"/>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49" name="Line 18"/>
          <p:cNvSpPr>
            <a:spLocks noChangeShapeType="1"/>
          </p:cNvSpPr>
          <p:nvPr/>
        </p:nvSpPr>
        <p:spPr bwMode="auto">
          <a:xfrm>
            <a:off x="1279525" y="4752975"/>
            <a:ext cx="6767513" cy="1588"/>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50" name="Line 19"/>
          <p:cNvSpPr>
            <a:spLocks noChangeShapeType="1"/>
          </p:cNvSpPr>
          <p:nvPr/>
        </p:nvSpPr>
        <p:spPr bwMode="auto">
          <a:xfrm>
            <a:off x="2246313" y="2667000"/>
            <a:ext cx="0" cy="2085975"/>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51" name="Line 20"/>
          <p:cNvSpPr>
            <a:spLocks noChangeShapeType="1"/>
          </p:cNvSpPr>
          <p:nvPr/>
        </p:nvSpPr>
        <p:spPr bwMode="auto">
          <a:xfrm>
            <a:off x="3179763" y="2667000"/>
            <a:ext cx="0" cy="2085975"/>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52" name="Line 21"/>
          <p:cNvSpPr>
            <a:spLocks noChangeShapeType="1"/>
          </p:cNvSpPr>
          <p:nvPr/>
        </p:nvSpPr>
        <p:spPr bwMode="auto">
          <a:xfrm>
            <a:off x="3913188" y="2667000"/>
            <a:ext cx="0" cy="2085975"/>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53" name="Line 22"/>
          <p:cNvSpPr>
            <a:spLocks noChangeShapeType="1"/>
          </p:cNvSpPr>
          <p:nvPr/>
        </p:nvSpPr>
        <p:spPr bwMode="auto">
          <a:xfrm>
            <a:off x="5011738" y="2667000"/>
            <a:ext cx="0" cy="2085975"/>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54" name="Text Box 23"/>
          <p:cNvSpPr txBox="1">
            <a:spLocks noChangeArrowheads="1"/>
          </p:cNvSpPr>
          <p:nvPr/>
        </p:nvSpPr>
        <p:spPr bwMode="auto">
          <a:xfrm>
            <a:off x="1506538" y="4892675"/>
            <a:ext cx="7191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Start</a:t>
            </a:r>
          </a:p>
        </p:txBody>
      </p:sp>
      <p:sp>
        <p:nvSpPr>
          <p:cNvPr id="31755" name="Text Box 24"/>
          <p:cNvSpPr txBox="1">
            <a:spLocks noChangeArrowheads="1"/>
          </p:cNvSpPr>
          <p:nvPr/>
        </p:nvSpPr>
        <p:spPr bwMode="auto">
          <a:xfrm>
            <a:off x="4181475" y="4892675"/>
            <a:ext cx="7191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Time</a:t>
            </a:r>
          </a:p>
        </p:txBody>
      </p:sp>
      <p:sp>
        <p:nvSpPr>
          <p:cNvPr id="31756" name="Text Box 25"/>
          <p:cNvSpPr txBox="1">
            <a:spLocks noChangeArrowheads="1"/>
          </p:cNvSpPr>
          <p:nvPr/>
        </p:nvSpPr>
        <p:spPr bwMode="auto">
          <a:xfrm>
            <a:off x="6956425" y="4892675"/>
            <a:ext cx="10287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Complete</a:t>
            </a:r>
          </a:p>
        </p:txBody>
      </p:sp>
      <p:sp>
        <p:nvSpPr>
          <p:cNvPr id="31757" name="Text Box 26"/>
          <p:cNvSpPr txBox="1">
            <a:spLocks noChangeArrowheads="1"/>
          </p:cNvSpPr>
          <p:nvPr/>
        </p:nvSpPr>
        <p:spPr bwMode="auto">
          <a:xfrm>
            <a:off x="3975100" y="3886200"/>
            <a:ext cx="10223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000" dirty="0">
                <a:solidFill>
                  <a:srgbClr val="000099"/>
                </a:solidFill>
              </a:rPr>
              <a:t>Procurement</a:t>
            </a:r>
          </a:p>
          <a:p>
            <a:pPr algn="ctr"/>
            <a:r>
              <a:rPr lang="en-US" altLang="en-US" sz="1000" dirty="0">
                <a:solidFill>
                  <a:srgbClr val="000099"/>
                </a:solidFill>
              </a:rPr>
              <a:t>Bid &amp; Award</a:t>
            </a:r>
          </a:p>
        </p:txBody>
      </p:sp>
      <p:sp>
        <p:nvSpPr>
          <p:cNvPr id="31758" name="Text Box 27"/>
          <p:cNvSpPr txBox="1">
            <a:spLocks noChangeArrowheads="1"/>
          </p:cNvSpPr>
          <p:nvPr/>
        </p:nvSpPr>
        <p:spPr bwMode="auto">
          <a:xfrm>
            <a:off x="3255963" y="3841750"/>
            <a:ext cx="62706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000" dirty="0">
                <a:solidFill>
                  <a:srgbClr val="000099"/>
                </a:solidFill>
              </a:rPr>
              <a:t>Final Design</a:t>
            </a:r>
          </a:p>
          <a:p>
            <a:pPr algn="ctr"/>
            <a:r>
              <a:rPr lang="en-US" altLang="en-US" sz="1000" dirty="0">
                <a:solidFill>
                  <a:srgbClr val="000099"/>
                </a:solidFill>
              </a:rPr>
              <a:t>Phase</a:t>
            </a:r>
          </a:p>
        </p:txBody>
      </p:sp>
      <p:sp>
        <p:nvSpPr>
          <p:cNvPr id="31759" name="Text Box 28"/>
          <p:cNvSpPr txBox="1">
            <a:spLocks noChangeArrowheads="1"/>
          </p:cNvSpPr>
          <p:nvPr/>
        </p:nvSpPr>
        <p:spPr bwMode="auto">
          <a:xfrm>
            <a:off x="2286000" y="2560638"/>
            <a:ext cx="8937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000" dirty="0">
                <a:solidFill>
                  <a:srgbClr val="000099"/>
                </a:solidFill>
              </a:rPr>
              <a:t>Schematic / DD Phase</a:t>
            </a:r>
          </a:p>
        </p:txBody>
      </p:sp>
      <p:sp>
        <p:nvSpPr>
          <p:cNvPr id="31760" name="Text Box 29"/>
          <p:cNvSpPr txBox="1">
            <a:spLocks noChangeArrowheads="1"/>
          </p:cNvSpPr>
          <p:nvPr/>
        </p:nvSpPr>
        <p:spPr bwMode="auto">
          <a:xfrm>
            <a:off x="1346200" y="2560638"/>
            <a:ext cx="9493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000" dirty="0">
                <a:solidFill>
                  <a:srgbClr val="000099"/>
                </a:solidFill>
              </a:rPr>
              <a:t>Conceptual Planning</a:t>
            </a:r>
          </a:p>
        </p:txBody>
      </p:sp>
      <p:sp>
        <p:nvSpPr>
          <p:cNvPr id="31761" name="Text Box 30"/>
          <p:cNvSpPr txBox="1">
            <a:spLocks noChangeArrowheads="1"/>
          </p:cNvSpPr>
          <p:nvPr/>
        </p:nvSpPr>
        <p:spPr bwMode="auto">
          <a:xfrm>
            <a:off x="7265988" y="2606675"/>
            <a:ext cx="923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000" dirty="0">
                <a:solidFill>
                  <a:srgbClr val="000099"/>
                </a:solidFill>
              </a:rPr>
              <a:t>Close-Out</a:t>
            </a:r>
          </a:p>
          <a:p>
            <a:pPr algn="ctr"/>
            <a:endParaRPr lang="en-US" altLang="en-US" sz="1000" dirty="0">
              <a:solidFill>
                <a:srgbClr val="000099"/>
              </a:solidFill>
            </a:endParaRPr>
          </a:p>
        </p:txBody>
      </p:sp>
      <p:sp>
        <p:nvSpPr>
          <p:cNvPr id="31762" name="Line 31"/>
          <p:cNvSpPr>
            <a:spLocks noChangeShapeType="1"/>
          </p:cNvSpPr>
          <p:nvPr/>
        </p:nvSpPr>
        <p:spPr bwMode="auto">
          <a:xfrm>
            <a:off x="2020888" y="5078413"/>
            <a:ext cx="2193925"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63" name="Line 32"/>
          <p:cNvSpPr>
            <a:spLocks noChangeShapeType="1"/>
          </p:cNvSpPr>
          <p:nvPr/>
        </p:nvSpPr>
        <p:spPr bwMode="auto">
          <a:xfrm>
            <a:off x="4694238" y="5078413"/>
            <a:ext cx="2308225"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64" name="Text Box 33"/>
          <p:cNvSpPr txBox="1">
            <a:spLocks noChangeArrowheads="1"/>
          </p:cNvSpPr>
          <p:nvPr/>
        </p:nvSpPr>
        <p:spPr bwMode="auto">
          <a:xfrm>
            <a:off x="442913" y="4475163"/>
            <a:ext cx="7207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Low</a:t>
            </a:r>
          </a:p>
        </p:txBody>
      </p:sp>
      <p:sp>
        <p:nvSpPr>
          <p:cNvPr id="31765" name="Text Box 34"/>
          <p:cNvSpPr txBox="1">
            <a:spLocks noChangeArrowheads="1"/>
          </p:cNvSpPr>
          <p:nvPr/>
        </p:nvSpPr>
        <p:spPr bwMode="auto">
          <a:xfrm>
            <a:off x="8189913" y="4475163"/>
            <a:ext cx="7207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Low</a:t>
            </a:r>
          </a:p>
        </p:txBody>
      </p:sp>
      <p:sp>
        <p:nvSpPr>
          <p:cNvPr id="31766" name="Text Box 35"/>
          <p:cNvSpPr txBox="1">
            <a:spLocks noChangeArrowheads="1"/>
          </p:cNvSpPr>
          <p:nvPr/>
        </p:nvSpPr>
        <p:spPr bwMode="auto">
          <a:xfrm>
            <a:off x="8189913" y="1833563"/>
            <a:ext cx="720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rgbClr val="000099"/>
                </a:solidFill>
              </a:rPr>
              <a:t>High</a:t>
            </a:r>
          </a:p>
        </p:txBody>
      </p:sp>
      <p:sp>
        <p:nvSpPr>
          <p:cNvPr id="31767" name="Text Box 36"/>
          <p:cNvSpPr txBox="1">
            <a:spLocks noChangeArrowheads="1"/>
          </p:cNvSpPr>
          <p:nvPr/>
        </p:nvSpPr>
        <p:spPr bwMode="auto">
          <a:xfrm>
            <a:off x="14288" y="2667000"/>
            <a:ext cx="135096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chemeClr val="hlink"/>
                </a:solidFill>
                <a:latin typeface="Maiandra GD" pitchFamily="34" charset="0"/>
              </a:rPr>
              <a:t>Ability</a:t>
            </a:r>
          </a:p>
          <a:p>
            <a:pPr algn="ctr"/>
            <a:r>
              <a:rPr lang="en-US" altLang="en-US" sz="1400" dirty="0">
                <a:solidFill>
                  <a:schemeClr val="hlink"/>
                </a:solidFill>
                <a:latin typeface="Maiandra GD" pitchFamily="34" charset="0"/>
              </a:rPr>
              <a:t>To</a:t>
            </a:r>
          </a:p>
          <a:p>
            <a:pPr algn="ctr"/>
            <a:r>
              <a:rPr lang="en-US" altLang="en-US" sz="1400" dirty="0">
                <a:solidFill>
                  <a:schemeClr val="hlink"/>
                </a:solidFill>
                <a:latin typeface="Maiandra GD" pitchFamily="34" charset="0"/>
              </a:rPr>
              <a:t>Influence</a:t>
            </a:r>
          </a:p>
          <a:p>
            <a:pPr algn="ctr"/>
            <a:r>
              <a:rPr lang="en-US" altLang="en-US" sz="1400" dirty="0">
                <a:solidFill>
                  <a:schemeClr val="hlink"/>
                </a:solidFill>
                <a:latin typeface="Maiandra GD" pitchFamily="34" charset="0"/>
              </a:rPr>
              <a:t>Cost</a:t>
            </a:r>
            <a:endParaRPr lang="en-US" altLang="en-US" sz="1200" dirty="0">
              <a:solidFill>
                <a:schemeClr val="hlink"/>
              </a:solidFill>
              <a:latin typeface="Maiandra GD" pitchFamily="34" charset="0"/>
            </a:endParaRPr>
          </a:p>
        </p:txBody>
      </p:sp>
      <p:sp>
        <p:nvSpPr>
          <p:cNvPr id="31768" name="Line 37"/>
          <p:cNvSpPr>
            <a:spLocks noChangeShapeType="1"/>
          </p:cNvSpPr>
          <p:nvPr/>
        </p:nvSpPr>
        <p:spPr bwMode="auto">
          <a:xfrm>
            <a:off x="7162800" y="2667000"/>
            <a:ext cx="0" cy="2085975"/>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769" name="Text Box 38"/>
          <p:cNvSpPr txBox="1">
            <a:spLocks noChangeArrowheads="1"/>
          </p:cNvSpPr>
          <p:nvPr/>
        </p:nvSpPr>
        <p:spPr bwMode="auto">
          <a:xfrm>
            <a:off x="5516563" y="2600325"/>
            <a:ext cx="100171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000" dirty="0">
                <a:solidFill>
                  <a:srgbClr val="000099"/>
                </a:solidFill>
              </a:rPr>
              <a:t>Construction</a:t>
            </a:r>
          </a:p>
          <a:p>
            <a:pPr algn="ctr"/>
            <a:endParaRPr lang="en-US" altLang="en-US" sz="1000" dirty="0">
              <a:solidFill>
                <a:srgbClr val="000099"/>
              </a:solidFill>
            </a:endParaRPr>
          </a:p>
        </p:txBody>
      </p:sp>
      <p:sp>
        <p:nvSpPr>
          <p:cNvPr id="31770" name="Line 39"/>
          <p:cNvSpPr>
            <a:spLocks noChangeShapeType="1"/>
          </p:cNvSpPr>
          <p:nvPr/>
        </p:nvSpPr>
        <p:spPr bwMode="auto">
          <a:xfrm>
            <a:off x="684213" y="3779838"/>
            <a:ext cx="0" cy="555625"/>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71" name="Line 40"/>
          <p:cNvSpPr>
            <a:spLocks noChangeShapeType="1"/>
          </p:cNvSpPr>
          <p:nvPr/>
        </p:nvSpPr>
        <p:spPr bwMode="auto">
          <a:xfrm flipV="1">
            <a:off x="684213" y="2109788"/>
            <a:ext cx="0" cy="557212"/>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72" name="Text Box 41"/>
          <p:cNvSpPr txBox="1">
            <a:spLocks noChangeArrowheads="1"/>
          </p:cNvSpPr>
          <p:nvPr/>
        </p:nvSpPr>
        <p:spPr bwMode="auto">
          <a:xfrm>
            <a:off x="7954963" y="2928938"/>
            <a:ext cx="12795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400" dirty="0">
                <a:solidFill>
                  <a:schemeClr val="hlink"/>
                </a:solidFill>
                <a:latin typeface="Maiandra GD" pitchFamily="34" charset="0"/>
              </a:rPr>
              <a:t>Project</a:t>
            </a:r>
          </a:p>
          <a:p>
            <a:pPr algn="ctr"/>
            <a:r>
              <a:rPr lang="en-US" altLang="en-US" sz="1400" dirty="0">
                <a:solidFill>
                  <a:schemeClr val="hlink"/>
                </a:solidFill>
                <a:latin typeface="Maiandra GD" pitchFamily="34" charset="0"/>
              </a:rPr>
              <a:t>Expenditure</a:t>
            </a:r>
          </a:p>
        </p:txBody>
      </p:sp>
      <p:sp>
        <p:nvSpPr>
          <p:cNvPr id="31773" name="Line 42"/>
          <p:cNvSpPr>
            <a:spLocks noChangeShapeType="1"/>
          </p:cNvSpPr>
          <p:nvPr/>
        </p:nvSpPr>
        <p:spPr bwMode="auto">
          <a:xfrm>
            <a:off x="8396288" y="3640138"/>
            <a:ext cx="0" cy="8350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74" name="Line 43"/>
          <p:cNvSpPr>
            <a:spLocks noChangeShapeType="1"/>
          </p:cNvSpPr>
          <p:nvPr/>
        </p:nvSpPr>
        <p:spPr bwMode="auto">
          <a:xfrm flipV="1">
            <a:off x="8396288" y="2249488"/>
            <a:ext cx="0" cy="6969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75" name="Freeform 44"/>
          <p:cNvSpPr>
            <a:spLocks/>
          </p:cNvSpPr>
          <p:nvPr/>
        </p:nvSpPr>
        <p:spPr bwMode="auto">
          <a:xfrm flipV="1">
            <a:off x="1449388" y="1646238"/>
            <a:ext cx="5548312" cy="2840037"/>
          </a:xfrm>
          <a:custGeom>
            <a:avLst/>
            <a:gdLst>
              <a:gd name="T0" fmla="*/ 0 w 7380"/>
              <a:gd name="T1" fmla="*/ 2147483646 h 2160"/>
              <a:gd name="T2" fmla="*/ 813900532 w 7380"/>
              <a:gd name="T3" fmla="*/ 2147483646 h 2160"/>
              <a:gd name="T4" fmla="*/ 2147483646 w 7380"/>
              <a:gd name="T5" fmla="*/ 622362553 h 2160"/>
              <a:gd name="T6" fmla="*/ 2147483646 w 73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80" h="2160">
                <a:moveTo>
                  <a:pt x="0" y="2160"/>
                </a:moveTo>
                <a:cubicBezTo>
                  <a:pt x="315" y="2130"/>
                  <a:pt x="630" y="2100"/>
                  <a:pt x="1440" y="1800"/>
                </a:cubicBezTo>
                <a:cubicBezTo>
                  <a:pt x="2250" y="1500"/>
                  <a:pt x="3870" y="660"/>
                  <a:pt x="4860" y="360"/>
                </a:cubicBezTo>
                <a:cubicBezTo>
                  <a:pt x="5850" y="60"/>
                  <a:pt x="6615" y="30"/>
                  <a:pt x="7380" y="0"/>
                </a:cubicBezTo>
              </a:path>
            </a:pathLst>
          </a:custGeom>
          <a:noFill/>
          <a:ln w="28575"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776" name="Text Box 45"/>
          <p:cNvSpPr txBox="1">
            <a:spLocks noChangeArrowheads="1"/>
          </p:cNvSpPr>
          <p:nvPr/>
        </p:nvSpPr>
        <p:spPr bwMode="auto">
          <a:xfrm>
            <a:off x="6348413" y="3935413"/>
            <a:ext cx="77311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900" dirty="0">
                <a:solidFill>
                  <a:srgbClr val="0000FF"/>
                </a:solidFill>
              </a:rPr>
              <a:t>Cost Influence</a:t>
            </a:r>
          </a:p>
        </p:txBody>
      </p:sp>
      <p:sp>
        <p:nvSpPr>
          <p:cNvPr id="31777" name="AutoShape 46"/>
          <p:cNvSpPr>
            <a:spLocks noChangeArrowheads="1"/>
          </p:cNvSpPr>
          <p:nvPr/>
        </p:nvSpPr>
        <p:spPr bwMode="auto">
          <a:xfrm flipH="1">
            <a:off x="5842000" y="3892550"/>
            <a:ext cx="550863" cy="333375"/>
          </a:xfrm>
          <a:prstGeom prst="curvedDownArrow">
            <a:avLst>
              <a:gd name="adj1" fmla="val 33048"/>
              <a:gd name="adj2" fmla="val 66095"/>
              <a:gd name="adj3" fmla="val 33333"/>
            </a:avLst>
          </a:prstGeom>
          <a:solidFill>
            <a:srgbClr val="0000FF"/>
          </a:solidFill>
          <a:ln w="9525">
            <a:solidFill>
              <a:srgbClr val="000000"/>
            </a:solidFill>
            <a:miter lim="800000"/>
            <a:headEnd/>
            <a:tailEnd/>
          </a:ln>
        </p:spPr>
        <p:txBody>
          <a:bodyPr/>
          <a:lstStyle/>
          <a:p>
            <a:pPr algn="ctr"/>
            <a:endParaRPr lang="en-US" altLang="en-US" dirty="0"/>
          </a:p>
        </p:txBody>
      </p:sp>
      <p:grpSp>
        <p:nvGrpSpPr>
          <p:cNvPr id="31778" name="Group 47"/>
          <p:cNvGrpSpPr>
            <a:grpSpLocks/>
          </p:cNvGrpSpPr>
          <p:nvPr/>
        </p:nvGrpSpPr>
        <p:grpSpPr bwMode="auto">
          <a:xfrm>
            <a:off x="1550988" y="1554163"/>
            <a:ext cx="6027737" cy="2932112"/>
            <a:chOff x="969" y="1392"/>
            <a:chExt cx="3426" cy="1536"/>
          </a:xfrm>
        </p:grpSpPr>
        <p:sp>
          <p:nvSpPr>
            <p:cNvPr id="31783" name="Freeform 48"/>
            <p:cNvSpPr>
              <a:spLocks/>
            </p:cNvSpPr>
            <p:nvPr/>
          </p:nvSpPr>
          <p:spPr bwMode="auto">
            <a:xfrm>
              <a:off x="969" y="1704"/>
              <a:ext cx="3096" cy="1224"/>
            </a:xfrm>
            <a:custGeom>
              <a:avLst/>
              <a:gdLst>
                <a:gd name="T0" fmla="*/ 0 w 7380"/>
                <a:gd name="T1" fmla="*/ 694 h 2160"/>
                <a:gd name="T2" fmla="*/ 253 w 7380"/>
                <a:gd name="T3" fmla="*/ 578 h 2160"/>
                <a:gd name="T4" fmla="*/ 855 w 7380"/>
                <a:gd name="T5" fmla="*/ 116 h 2160"/>
                <a:gd name="T6" fmla="*/ 1299 w 73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80" h="2160">
                  <a:moveTo>
                    <a:pt x="0" y="2160"/>
                  </a:moveTo>
                  <a:cubicBezTo>
                    <a:pt x="315" y="2130"/>
                    <a:pt x="630" y="2100"/>
                    <a:pt x="1440" y="1800"/>
                  </a:cubicBezTo>
                  <a:cubicBezTo>
                    <a:pt x="2250" y="1500"/>
                    <a:pt x="3870" y="660"/>
                    <a:pt x="4860" y="360"/>
                  </a:cubicBezTo>
                  <a:cubicBezTo>
                    <a:pt x="5850" y="60"/>
                    <a:pt x="6615" y="30"/>
                    <a:pt x="7380" y="0"/>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784" name="Text Box 49"/>
            <p:cNvSpPr txBox="1">
              <a:spLocks noChangeArrowheads="1"/>
            </p:cNvSpPr>
            <p:nvPr/>
          </p:nvSpPr>
          <p:spPr bwMode="auto">
            <a:xfrm>
              <a:off x="3840" y="1392"/>
              <a:ext cx="55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900" dirty="0">
                  <a:solidFill>
                    <a:srgbClr val="FF0000"/>
                  </a:solidFill>
                </a:rPr>
                <a:t>Cost of </a:t>
              </a:r>
            </a:p>
            <a:p>
              <a:pPr algn="ctr"/>
              <a:r>
                <a:rPr lang="en-US" altLang="en-US" sz="900" dirty="0">
                  <a:solidFill>
                    <a:srgbClr val="FF0000"/>
                  </a:solidFill>
                </a:rPr>
                <a:t>Construction</a:t>
              </a:r>
              <a:endParaRPr lang="en-US" altLang="en-US" sz="900" dirty="0">
                <a:solidFill>
                  <a:srgbClr val="000099"/>
                </a:solidFill>
              </a:endParaRPr>
            </a:p>
          </p:txBody>
        </p:sp>
        <p:sp>
          <p:nvSpPr>
            <p:cNvPr id="31785" name="AutoShape 50"/>
            <p:cNvSpPr>
              <a:spLocks noChangeArrowheads="1"/>
            </p:cNvSpPr>
            <p:nvPr/>
          </p:nvSpPr>
          <p:spPr bwMode="auto">
            <a:xfrm flipH="1">
              <a:off x="3549" y="1529"/>
              <a:ext cx="287" cy="175"/>
            </a:xfrm>
            <a:prstGeom prst="curvedDownArrow">
              <a:avLst>
                <a:gd name="adj1" fmla="val 32800"/>
                <a:gd name="adj2" fmla="val 65600"/>
                <a:gd name="adj3" fmla="val 33333"/>
              </a:avLst>
            </a:prstGeom>
            <a:solidFill>
              <a:srgbClr val="FF0000"/>
            </a:solidFill>
            <a:ln w="9525">
              <a:solidFill>
                <a:srgbClr val="000000"/>
              </a:solidFill>
              <a:miter lim="800000"/>
              <a:headEnd/>
              <a:tailEnd/>
            </a:ln>
          </p:spPr>
          <p:txBody>
            <a:bodyPr/>
            <a:lstStyle/>
            <a:p>
              <a:pPr algn="ctr"/>
              <a:endParaRPr lang="en-US" altLang="en-US" dirty="0"/>
            </a:p>
          </p:txBody>
        </p:sp>
      </p:grpSp>
      <p:sp>
        <p:nvSpPr>
          <p:cNvPr id="345139" name="Rectangle 51"/>
          <p:cNvSpPr>
            <a:spLocks noChangeArrowheads="1"/>
          </p:cNvSpPr>
          <p:nvPr/>
        </p:nvSpPr>
        <p:spPr bwMode="auto">
          <a:xfrm>
            <a:off x="1371600" y="1554163"/>
            <a:ext cx="3611563" cy="3154362"/>
          </a:xfrm>
          <a:prstGeom prst="rect">
            <a:avLst/>
          </a:prstGeom>
          <a:solidFill>
            <a:schemeClr val="accent1">
              <a:alpha val="39999"/>
            </a:schemeClr>
          </a:solidFill>
          <a:ln w="158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tx2"/>
                </a:solidFill>
              </a:rPr>
              <a:t>Pre-Construction Planning</a:t>
            </a:r>
          </a:p>
        </p:txBody>
      </p:sp>
      <p:sp>
        <p:nvSpPr>
          <p:cNvPr id="345140" name="Rectangle 52"/>
          <p:cNvSpPr>
            <a:spLocks noChangeArrowheads="1"/>
          </p:cNvSpPr>
          <p:nvPr/>
        </p:nvSpPr>
        <p:spPr bwMode="auto">
          <a:xfrm>
            <a:off x="5029200" y="1554163"/>
            <a:ext cx="3017838" cy="3154362"/>
          </a:xfrm>
          <a:prstGeom prst="rect">
            <a:avLst/>
          </a:prstGeom>
          <a:solidFill>
            <a:schemeClr val="folHlink">
              <a:alpha val="39999"/>
            </a:schemeClr>
          </a:solidFill>
          <a:ln w="158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tx2"/>
                </a:solidFill>
              </a:rPr>
              <a:t>Construction Execution</a:t>
            </a:r>
          </a:p>
        </p:txBody>
      </p:sp>
      <p:sp>
        <p:nvSpPr>
          <p:cNvPr id="31781" name="TextBox 4"/>
          <p:cNvSpPr txBox="1">
            <a:spLocks noChangeArrowheads="1"/>
          </p:cNvSpPr>
          <p:nvPr/>
        </p:nvSpPr>
        <p:spPr bwMode="auto">
          <a:xfrm>
            <a:off x="2133600" y="5561013"/>
            <a:ext cx="5140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2400" dirty="0"/>
              <a:t>Staying Ahead of the Curve</a:t>
            </a:r>
          </a:p>
        </p:txBody>
      </p:sp>
      <p:sp>
        <p:nvSpPr>
          <p:cNvPr id="45" name="Rectangle 7">
            <a:extLst>
              <a:ext uri="{FF2B5EF4-FFF2-40B4-BE49-F238E27FC236}">
                <a16:creationId xmlns:a16="http://schemas.microsoft.com/office/drawing/2014/main" id="{1DEF3206-447F-4859-9BAE-95CF26E8DCFC}"/>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rPr>
              <a:t>The Impact of Early Decisions</a:t>
            </a:r>
            <a:br>
              <a:rPr lang="en-US" sz="2400" b="1" dirty="0">
                <a:solidFill>
                  <a:schemeClr val="bg1"/>
                </a:solidFill>
              </a:rPr>
            </a:br>
            <a:endParaRPr lang="en-US" sz="1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5139"/>
                                        </p:tgtEl>
                                        <p:attrNameLst>
                                          <p:attrName>style.visibility</p:attrName>
                                        </p:attrNameLst>
                                      </p:cBhvr>
                                      <p:to>
                                        <p:strVal val="visible"/>
                                      </p:to>
                                    </p:set>
                                    <p:anim calcmode="lin" valueType="num">
                                      <p:cBhvr>
                                        <p:cTn id="7" dur="1000" fill="hold"/>
                                        <p:tgtEl>
                                          <p:spTgt spid="345139"/>
                                        </p:tgtEl>
                                        <p:attrNameLst>
                                          <p:attrName>ppt_w</p:attrName>
                                        </p:attrNameLst>
                                      </p:cBhvr>
                                      <p:tavLst>
                                        <p:tav tm="0">
                                          <p:val>
                                            <p:fltVal val="0"/>
                                          </p:val>
                                        </p:tav>
                                        <p:tav tm="100000">
                                          <p:val>
                                            <p:strVal val="#ppt_w"/>
                                          </p:val>
                                        </p:tav>
                                      </p:tavLst>
                                    </p:anim>
                                    <p:anim calcmode="lin" valueType="num">
                                      <p:cBhvr>
                                        <p:cTn id="8" dur="1000" fill="hold"/>
                                        <p:tgtEl>
                                          <p:spTgt spid="345139"/>
                                        </p:tgtEl>
                                        <p:attrNameLst>
                                          <p:attrName>ppt_h</p:attrName>
                                        </p:attrNameLst>
                                      </p:cBhvr>
                                      <p:tavLst>
                                        <p:tav tm="0">
                                          <p:val>
                                            <p:fltVal val="0"/>
                                          </p:val>
                                        </p:tav>
                                        <p:tav tm="100000">
                                          <p:val>
                                            <p:strVal val="#ppt_h"/>
                                          </p:val>
                                        </p:tav>
                                      </p:tavLst>
                                    </p:anim>
                                    <p:animEffect transition="in" filter="fade">
                                      <p:cBhvr>
                                        <p:cTn id="9" dur="1000"/>
                                        <p:tgtEl>
                                          <p:spTgt spid="3451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5140"/>
                                        </p:tgtEl>
                                        <p:attrNameLst>
                                          <p:attrName>style.visibility</p:attrName>
                                        </p:attrNameLst>
                                      </p:cBhvr>
                                      <p:to>
                                        <p:strVal val="visible"/>
                                      </p:to>
                                    </p:set>
                                    <p:anim calcmode="lin" valueType="num">
                                      <p:cBhvr>
                                        <p:cTn id="14" dur="1000" fill="hold"/>
                                        <p:tgtEl>
                                          <p:spTgt spid="345140"/>
                                        </p:tgtEl>
                                        <p:attrNameLst>
                                          <p:attrName>ppt_w</p:attrName>
                                        </p:attrNameLst>
                                      </p:cBhvr>
                                      <p:tavLst>
                                        <p:tav tm="0">
                                          <p:val>
                                            <p:fltVal val="0"/>
                                          </p:val>
                                        </p:tav>
                                        <p:tav tm="100000">
                                          <p:val>
                                            <p:strVal val="#ppt_w"/>
                                          </p:val>
                                        </p:tav>
                                      </p:tavLst>
                                    </p:anim>
                                    <p:anim calcmode="lin" valueType="num">
                                      <p:cBhvr>
                                        <p:cTn id="15" dur="1000" fill="hold"/>
                                        <p:tgtEl>
                                          <p:spTgt spid="345140"/>
                                        </p:tgtEl>
                                        <p:attrNameLst>
                                          <p:attrName>ppt_h</p:attrName>
                                        </p:attrNameLst>
                                      </p:cBhvr>
                                      <p:tavLst>
                                        <p:tav tm="0">
                                          <p:val>
                                            <p:fltVal val="0"/>
                                          </p:val>
                                        </p:tav>
                                        <p:tav tm="100000">
                                          <p:val>
                                            <p:strVal val="#ppt_h"/>
                                          </p:val>
                                        </p:tav>
                                      </p:tavLst>
                                    </p:anim>
                                    <p:animEffect transition="in" filter="fade">
                                      <p:cBhvr>
                                        <p:cTn id="16" dur="1000"/>
                                        <p:tgtEl>
                                          <p:spTgt spid="34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39" grpId="0" animBg="1"/>
      <p:bldP spid="3451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304800"/>
            <a:ext cx="8229600" cy="5943600"/>
          </a:xfrm>
        </p:spPr>
        <p:txBody>
          <a:bodyPr/>
          <a:lstStyle/>
          <a:p>
            <a:pPr algn="ctr">
              <a:buFontTx/>
              <a:buNone/>
              <a:defRPr/>
            </a:pPr>
            <a:r>
              <a:rPr lang="en-US" sz="2400" b="1" dirty="0">
                <a:latin typeface="Arial" pitchFamily="34" charset="0"/>
                <a:cs typeface="Arial" pitchFamily="34" charset="0"/>
              </a:rPr>
              <a:t>An Effective Pursuit </a:t>
            </a:r>
          </a:p>
          <a:p>
            <a:pPr algn="ctr">
              <a:buFontTx/>
              <a:buNone/>
              <a:defRPr/>
            </a:pPr>
            <a:endParaRPr lang="en-US" sz="2800" b="1" u="sng" dirty="0">
              <a:latin typeface="Century" pitchFamily="18" charset="0"/>
              <a:cs typeface="Times New Roman" pitchFamily="18" charset="0"/>
            </a:endParaRPr>
          </a:p>
          <a:p>
            <a:pPr>
              <a:defRPr/>
            </a:pPr>
            <a:r>
              <a:rPr lang="en-US" sz="2000" b="1" dirty="0">
                <a:latin typeface="Arial" panose="020B0604020202020204" pitchFamily="34" charset="0"/>
                <a:cs typeface="Arial" panose="020B0604020202020204" pitchFamily="34" charset="0"/>
              </a:rPr>
              <a:t>Know the market vs. where you exist within the market</a:t>
            </a:r>
          </a:p>
          <a:p>
            <a:pPr lvl="1">
              <a:defRPr/>
            </a:pPr>
            <a:r>
              <a:rPr lang="en-US" sz="1800" dirty="0">
                <a:latin typeface="Arial" panose="020B0604020202020204" pitchFamily="34" charset="0"/>
                <a:cs typeface="Arial" panose="020B0604020202020204" pitchFamily="34" charset="0"/>
              </a:rPr>
              <a:t>Response Time and Available Staff &amp; Financial Resources</a:t>
            </a:r>
          </a:p>
          <a:p>
            <a:pPr lvl="1">
              <a:defRPr/>
            </a:pPr>
            <a:r>
              <a:rPr lang="en-US" sz="1800" dirty="0">
                <a:latin typeface="Arial" panose="020B0604020202020204" pitchFamily="34" charset="0"/>
                <a:cs typeface="Arial" panose="020B0604020202020204" pitchFamily="34" charset="0"/>
              </a:rPr>
              <a:t>Requisite Project Experience</a:t>
            </a:r>
          </a:p>
          <a:p>
            <a:pPr lvl="1">
              <a:defRPr/>
            </a:pPr>
            <a:r>
              <a:rPr lang="en-US" sz="1800" dirty="0">
                <a:latin typeface="Arial" panose="020B0604020202020204" pitchFamily="34" charset="0"/>
                <a:cs typeface="Arial" panose="020B0604020202020204" pitchFamily="34" charset="0"/>
              </a:rPr>
              <a:t>Type of Solicitation</a:t>
            </a:r>
          </a:p>
          <a:p>
            <a:pPr lvl="1">
              <a:defRPr/>
            </a:pPr>
            <a:r>
              <a:rPr lang="en-US" sz="1800" dirty="0">
                <a:latin typeface="Arial" panose="020B0604020202020204" pitchFamily="34" charset="0"/>
                <a:cs typeface="Arial" panose="020B0604020202020204" pitchFamily="34" charset="0"/>
              </a:rPr>
              <a:t>Winning Strategy</a:t>
            </a:r>
          </a:p>
          <a:p>
            <a:pPr>
              <a:defRPr/>
            </a:pPr>
            <a:endParaRPr lang="en-US" b="1" dirty="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Industry Relationships</a:t>
            </a:r>
          </a:p>
          <a:p>
            <a:pPr lvl="1">
              <a:defRPr/>
            </a:pPr>
            <a:r>
              <a:rPr lang="en-US" sz="1800" dirty="0">
                <a:latin typeface="Arial" panose="020B0604020202020204" pitchFamily="34" charset="0"/>
                <a:cs typeface="Arial" panose="020B0604020202020204" pitchFamily="34" charset="0"/>
              </a:rPr>
              <a:t>How strong is your network?</a:t>
            </a:r>
          </a:p>
          <a:p>
            <a:pPr lvl="1">
              <a:defRPr/>
            </a:pPr>
            <a:r>
              <a:rPr lang="en-US" sz="1800" dirty="0">
                <a:latin typeface="Arial" panose="020B0604020202020204" pitchFamily="34" charset="0"/>
                <a:cs typeface="Arial" panose="020B0604020202020204" pitchFamily="34" charset="0"/>
              </a:rPr>
              <a:t>Market reliability and performance history</a:t>
            </a:r>
          </a:p>
          <a:p>
            <a:pPr lvl="1">
              <a:defRPr/>
            </a:pPr>
            <a:r>
              <a:rPr lang="en-US" sz="1800" dirty="0">
                <a:latin typeface="Arial" panose="020B0604020202020204" pitchFamily="34" charset="0"/>
                <a:cs typeface="Arial" panose="020B0604020202020204" pitchFamily="34" charset="0"/>
              </a:rPr>
              <a:t>Alliances and partnerships</a:t>
            </a:r>
          </a:p>
          <a:p>
            <a:pPr lvl="1">
              <a:defRPr/>
            </a:pPr>
            <a:r>
              <a:rPr lang="en-US" sz="1800" dirty="0">
                <a:latin typeface="Arial" panose="020B0604020202020204" pitchFamily="34" charset="0"/>
                <a:cs typeface="Arial" panose="020B0604020202020204" pitchFamily="34" charset="0"/>
              </a:rPr>
              <a:t>The Elevator Speech</a:t>
            </a:r>
          </a:p>
          <a:p>
            <a:pPr marL="0" indent="0">
              <a:buFontTx/>
              <a:buNone/>
              <a:defRPr/>
            </a:pPr>
            <a:endParaRPr lang="en-US" b="1" dirty="0">
              <a:latin typeface="Century" pitchFamily="18" charset="0"/>
              <a:cs typeface="Times New Roman" pitchFamily="18" charset="0"/>
            </a:endParaRPr>
          </a:p>
          <a:p>
            <a:pPr>
              <a:defRPr/>
            </a:pPr>
            <a:endParaRPr lang="en-US" b="1" dirty="0">
              <a:latin typeface="Century" pitchFamily="18" charset="0"/>
              <a:cs typeface="Times New Roman" pitchFamily="18" charset="0"/>
            </a:endParaRPr>
          </a:p>
          <a:p>
            <a:pPr>
              <a:defRPr/>
            </a:pPr>
            <a:endParaRPr lang="en-US" b="1" dirty="0">
              <a:latin typeface="Century" pitchFamily="18" charset="0"/>
              <a:cs typeface="Times New Roman" pitchFamily="18"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noChangeArrowheads="1"/>
          </p:cNvSpPr>
          <p:nvPr>
            <p:ph idx="1"/>
          </p:nvPr>
        </p:nvSpPr>
        <p:spPr>
          <a:xfrm>
            <a:off x="457200" y="304800"/>
            <a:ext cx="8229600" cy="5943600"/>
          </a:xfrm>
        </p:spPr>
        <p:txBody>
          <a:bodyPr/>
          <a:lstStyle/>
          <a:p>
            <a:pPr algn="ctr">
              <a:buFontTx/>
              <a:buNone/>
            </a:pPr>
            <a:r>
              <a:rPr lang="en-US" sz="2400" b="1" dirty="0">
                <a:latin typeface="Arial" pitchFamily="34" charset="0"/>
                <a:cs typeface="Arial" pitchFamily="34" charset="0"/>
              </a:rPr>
              <a:t>An Effective Pursuit </a:t>
            </a:r>
          </a:p>
          <a:p>
            <a:pPr algn="ctr">
              <a:buFontTx/>
              <a:buNone/>
            </a:pPr>
            <a:endParaRPr lang="en-US" sz="2800" b="1" u="sng" dirty="0">
              <a:latin typeface="Century" pitchFamily="18" charset="0"/>
              <a:cs typeface="Times New Roman" pitchFamily="18" charset="0"/>
            </a:endParaRPr>
          </a:p>
          <a:p>
            <a:pPr algn="ctr">
              <a:buFontTx/>
              <a:buNone/>
            </a:pPr>
            <a:endParaRPr lang="en-US" sz="2800" b="1" u="sng" dirty="0">
              <a:latin typeface="Century" pitchFamily="18" charset="0"/>
              <a:cs typeface="Times New Roman" pitchFamily="18" charset="0"/>
            </a:endParaRPr>
          </a:p>
          <a:p>
            <a:pPr>
              <a:lnSpc>
                <a:spcPct val="150000"/>
              </a:lnSpc>
            </a:pPr>
            <a:r>
              <a:rPr lang="en-US" sz="2000" b="1" dirty="0">
                <a:latin typeface="Arial" pitchFamily="34" charset="0"/>
                <a:cs typeface="Arial" pitchFamily="34" charset="0"/>
              </a:rPr>
              <a:t>Pursuit Intelligence  - Hot Buttons</a:t>
            </a:r>
          </a:p>
          <a:p>
            <a:pPr>
              <a:lnSpc>
                <a:spcPct val="150000"/>
              </a:lnSpc>
            </a:pPr>
            <a:r>
              <a:rPr lang="en-US" sz="2000" b="1" dirty="0">
                <a:latin typeface="Arial" pitchFamily="34" charset="0"/>
                <a:cs typeface="Arial" pitchFamily="34" charset="0"/>
              </a:rPr>
              <a:t>Can you engage in an effective pursuit?</a:t>
            </a:r>
          </a:p>
          <a:p>
            <a:pPr>
              <a:lnSpc>
                <a:spcPct val="150000"/>
              </a:lnSpc>
            </a:pPr>
            <a:r>
              <a:rPr lang="en-US" sz="2000" b="1" dirty="0">
                <a:latin typeface="Arial" pitchFamily="34" charset="0"/>
                <a:cs typeface="Arial" pitchFamily="34" charset="0"/>
              </a:rPr>
              <a:t>Do you have the </a:t>
            </a:r>
            <a:r>
              <a:rPr lang="en-US" sz="2000" b="1" u="sng" dirty="0">
                <a:latin typeface="Arial" pitchFamily="34" charset="0"/>
                <a:cs typeface="Arial" pitchFamily="34" charset="0"/>
              </a:rPr>
              <a:t>patience</a:t>
            </a:r>
            <a:r>
              <a:rPr lang="en-US" sz="2000" b="1" dirty="0">
                <a:latin typeface="Arial" pitchFamily="34" charset="0"/>
                <a:cs typeface="Arial" pitchFamily="34" charset="0"/>
              </a:rPr>
              <a:t> to work through the process?</a:t>
            </a:r>
          </a:p>
          <a:p>
            <a:pPr>
              <a:lnSpc>
                <a:spcPct val="150000"/>
              </a:lnSpc>
            </a:pPr>
            <a:r>
              <a:rPr lang="en-US" sz="2000" b="1" dirty="0">
                <a:latin typeface="Arial" pitchFamily="34" charset="0"/>
                <a:cs typeface="Arial" pitchFamily="34" charset="0"/>
              </a:rPr>
              <a:t>Go-No-Go Criteria?  Decision Points?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304800"/>
            <a:ext cx="8229600" cy="5943600"/>
          </a:xfrm>
        </p:spPr>
        <p:txBody>
          <a:bodyPr/>
          <a:lstStyle/>
          <a:p>
            <a:pPr algn="ctr">
              <a:buFontTx/>
              <a:buNone/>
              <a:defRPr/>
            </a:pPr>
            <a:r>
              <a:rPr lang="en-US" sz="2400" b="1" dirty="0">
                <a:latin typeface="Arial" panose="020B0604020202020204" pitchFamily="34" charset="0"/>
                <a:cs typeface="Arial" panose="020B0604020202020204" pitchFamily="34" charset="0"/>
              </a:rPr>
              <a:t>The Process - Bidding - Proposal </a:t>
            </a:r>
          </a:p>
          <a:p>
            <a:pPr marL="742950" indent="-742950">
              <a:buFont typeface="+mj-lt"/>
              <a:buAutoNum type="arabicPeriod"/>
              <a:defRPr/>
            </a:pPr>
            <a:endParaRPr lang="en-US" sz="1600" b="1" dirty="0">
              <a:latin typeface="Century" pitchFamily="18" charset="0"/>
              <a:cs typeface="Times New Roman" pitchFamily="18" charset="0"/>
            </a:endParaRPr>
          </a:p>
          <a:p>
            <a:pPr>
              <a:buFont typeface="+mj-lt"/>
              <a:buAutoNum type="arabicPeriod"/>
              <a:defRPr/>
            </a:pPr>
            <a:r>
              <a:rPr lang="en-US" sz="1800" b="1" dirty="0">
                <a:latin typeface="Arial" panose="020B0604020202020204" pitchFamily="34" charset="0"/>
                <a:cs typeface="Arial" panose="020B0604020202020204" pitchFamily="34" charset="0"/>
              </a:rPr>
              <a:t>Request for Proposal – Request for Qualifications – Hard Bid Documents</a:t>
            </a:r>
          </a:p>
          <a:p>
            <a:pPr lvl="1">
              <a:defRPr/>
            </a:pPr>
            <a:r>
              <a:rPr lang="en-US" sz="1400" dirty="0">
                <a:latin typeface="Arial" panose="020B0604020202020204" pitchFamily="34" charset="0"/>
                <a:cs typeface="Arial" panose="020B0604020202020204" pitchFamily="34" charset="0"/>
              </a:rPr>
              <a:t>Read  all of the documents</a:t>
            </a:r>
          </a:p>
          <a:p>
            <a:pPr lvl="1">
              <a:defRPr/>
            </a:pPr>
            <a:r>
              <a:rPr lang="en-US" sz="1400" dirty="0">
                <a:latin typeface="Arial" panose="020B0604020202020204" pitchFamily="34" charset="0"/>
                <a:cs typeface="Arial" panose="020B0604020202020204" pitchFamily="34" charset="0"/>
              </a:rPr>
              <a:t>Attend the Pre-Bid/Pre-Proposal Meeting</a:t>
            </a:r>
          </a:p>
          <a:p>
            <a:pPr lvl="1">
              <a:defRPr/>
            </a:pPr>
            <a:r>
              <a:rPr lang="en-US" sz="1400" dirty="0">
                <a:latin typeface="Arial" panose="020B0604020202020204" pitchFamily="34" charset="0"/>
                <a:cs typeface="Arial" panose="020B0604020202020204" pitchFamily="34" charset="0"/>
              </a:rPr>
              <a:t>Approach the opportunity from a position of knowledge</a:t>
            </a:r>
          </a:p>
          <a:p>
            <a:pPr lvl="1">
              <a:defRPr/>
            </a:pPr>
            <a:r>
              <a:rPr lang="en-US" sz="1400" dirty="0">
                <a:latin typeface="Arial" panose="020B0604020202020204" pitchFamily="34" charset="0"/>
                <a:cs typeface="Arial" panose="020B0604020202020204" pitchFamily="34" charset="0"/>
              </a:rPr>
              <a:t>Ask questions “Early and Often”</a:t>
            </a:r>
          </a:p>
          <a:p>
            <a:pPr lvl="1">
              <a:defRPr/>
            </a:pPr>
            <a:r>
              <a:rPr lang="en-US" sz="1400" dirty="0">
                <a:latin typeface="Arial" panose="020B0604020202020204" pitchFamily="34" charset="0"/>
                <a:cs typeface="Arial" panose="020B0604020202020204" pitchFamily="34" charset="0"/>
              </a:rPr>
              <a:t>Make a “Go – No Go” Corporate decision based on your predetermined logic, experience, risk tolerance, project complexity, identification of bidders, number of bidders, summary of your scope, availability of staff and your current project appetite</a:t>
            </a:r>
          </a:p>
          <a:p>
            <a:pPr marL="0" indent="0">
              <a:buFontTx/>
              <a:buNone/>
              <a:defRPr/>
            </a:pPr>
            <a:r>
              <a:rPr lang="en-US" sz="1800" b="1" dirty="0">
                <a:latin typeface="Arial" panose="020B0604020202020204" pitchFamily="34" charset="0"/>
                <a:cs typeface="Arial" panose="020B0604020202020204" pitchFamily="34" charset="0"/>
              </a:rPr>
              <a:t>2.  Preparation of the Proposal</a:t>
            </a:r>
          </a:p>
          <a:p>
            <a:pPr lvl="1">
              <a:defRPr/>
            </a:pPr>
            <a:r>
              <a:rPr lang="en-US" sz="1400" dirty="0">
                <a:latin typeface="Arial" panose="020B0604020202020204" pitchFamily="34" charset="0"/>
                <a:cs typeface="Arial" panose="020B0604020202020204" pitchFamily="34" charset="0"/>
              </a:rPr>
              <a:t>Clear understanding of your scope, exclusions and clarifications</a:t>
            </a:r>
          </a:p>
          <a:p>
            <a:pPr lvl="1">
              <a:defRPr/>
            </a:pPr>
            <a:r>
              <a:rPr lang="en-US" sz="1400" dirty="0">
                <a:latin typeface="Arial" panose="020B0604020202020204" pitchFamily="34" charset="0"/>
                <a:cs typeface="Arial" panose="020B0604020202020204" pitchFamily="34" charset="0"/>
              </a:rPr>
              <a:t>Read all the documents</a:t>
            </a:r>
          </a:p>
          <a:p>
            <a:pPr lvl="1">
              <a:defRPr/>
            </a:pPr>
            <a:r>
              <a:rPr lang="en-US" sz="1400" dirty="0">
                <a:latin typeface="Arial" panose="020B0604020202020204" pitchFamily="34" charset="0"/>
                <a:cs typeface="Arial" panose="020B0604020202020204" pitchFamily="34" charset="0"/>
              </a:rPr>
              <a:t>Identify your cost – Be Competitive</a:t>
            </a:r>
          </a:p>
          <a:p>
            <a:pPr lvl="1">
              <a:defRPr/>
            </a:pPr>
            <a:r>
              <a:rPr lang="en-US" sz="1400" dirty="0">
                <a:latin typeface="Arial" panose="020B0604020202020204" pitchFamily="34" charset="0"/>
                <a:cs typeface="Arial" panose="020B0604020202020204" pitchFamily="34" charset="0"/>
              </a:rPr>
              <a:t>Know What You Don’t Know – ask questions/get the correct answers/don’t guess</a:t>
            </a:r>
          </a:p>
          <a:p>
            <a:pPr lvl="1">
              <a:defRPr/>
            </a:pPr>
            <a:r>
              <a:rPr lang="en-US" sz="1400" dirty="0">
                <a:latin typeface="Arial" panose="020B0604020202020204" pitchFamily="34" charset="0"/>
                <a:cs typeface="Arial" panose="020B0604020202020204" pitchFamily="34" charset="0"/>
              </a:rPr>
              <a:t>Know your Overhead/Fee/Profit denominator – What do you need to be profitable?</a:t>
            </a:r>
          </a:p>
          <a:p>
            <a:pPr lvl="1">
              <a:defRPr/>
            </a:pPr>
            <a:r>
              <a:rPr lang="en-US" sz="1400" dirty="0">
                <a:latin typeface="Arial" panose="020B0604020202020204" pitchFamily="34" charset="0"/>
                <a:cs typeface="Arial" panose="020B0604020202020204" pitchFamily="34" charset="0"/>
              </a:rPr>
              <a:t>Contract Type – T&amp;M, PSA, LS, GMP – </a:t>
            </a:r>
            <a:r>
              <a:rPr lang="en-US" sz="1400" b="1" u="sng" dirty="0">
                <a:latin typeface="Arial" panose="020B0604020202020204" pitchFamily="34" charset="0"/>
                <a:cs typeface="Arial" panose="020B0604020202020204" pitchFamily="34" charset="0"/>
              </a:rPr>
              <a:t>Make sure you know the difference</a:t>
            </a:r>
          </a:p>
          <a:p>
            <a:pPr lvl="1">
              <a:defRPr/>
            </a:pPr>
            <a:r>
              <a:rPr lang="en-US" sz="1400" dirty="0">
                <a:latin typeface="Arial" panose="020B0604020202020204" pitchFamily="34" charset="0"/>
                <a:cs typeface="Arial" panose="020B0604020202020204" pitchFamily="34" charset="0"/>
              </a:rPr>
              <a:t>Complete </a:t>
            </a:r>
            <a:r>
              <a:rPr lang="en-US" sz="1400" b="1" u="sng" dirty="0">
                <a:latin typeface="Arial" panose="020B0604020202020204" pitchFamily="34" charset="0"/>
                <a:cs typeface="Arial" panose="020B0604020202020204" pitchFamily="34" charset="0"/>
              </a:rPr>
              <a:t>all</a:t>
            </a:r>
            <a:r>
              <a:rPr lang="en-US" sz="1400" dirty="0">
                <a:latin typeface="Arial" panose="020B0604020202020204" pitchFamily="34" charset="0"/>
                <a:cs typeface="Arial" panose="020B0604020202020204" pitchFamily="34" charset="0"/>
              </a:rPr>
              <a:t> applicable forms</a:t>
            </a:r>
          </a:p>
          <a:p>
            <a:pPr lvl="1">
              <a:defRPr/>
            </a:pPr>
            <a:r>
              <a:rPr lang="en-US" sz="1400" dirty="0">
                <a:latin typeface="Arial" panose="020B0604020202020204" pitchFamily="34" charset="0"/>
                <a:cs typeface="Arial" panose="020B0604020202020204" pitchFamily="34" charset="0"/>
              </a:rPr>
              <a:t>Review it….Be Thorough……Correct your Math and Grammar</a:t>
            </a:r>
          </a:p>
          <a:p>
            <a:pPr lvl="1">
              <a:defRPr/>
            </a:pPr>
            <a:r>
              <a:rPr lang="en-US" sz="1400" dirty="0">
                <a:latin typeface="Arial" panose="020B0604020202020204" pitchFamily="34" charset="0"/>
                <a:cs typeface="Arial" panose="020B0604020202020204" pitchFamily="34" charset="0"/>
              </a:rPr>
              <a:t>Turn it in </a:t>
            </a:r>
            <a:r>
              <a:rPr lang="en-US" sz="1400" u="sng" dirty="0">
                <a:latin typeface="Arial" panose="020B0604020202020204" pitchFamily="34" charset="0"/>
                <a:cs typeface="Arial" panose="020B0604020202020204" pitchFamily="34" charset="0"/>
              </a:rPr>
              <a:t>On-Time</a:t>
            </a:r>
          </a:p>
          <a:p>
            <a:pPr>
              <a:buFont typeface="+mj-lt"/>
              <a:buAutoNum type="arabicPeriod"/>
              <a:defRPr/>
            </a:pPr>
            <a:endParaRPr lang="en-US" sz="1800" b="1" dirty="0">
              <a:latin typeface="Century" pitchFamily="18" charset="0"/>
              <a:cs typeface="Times New Roman" pitchFamily="18"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304800"/>
            <a:ext cx="8382000" cy="5943600"/>
          </a:xfrm>
        </p:spPr>
        <p:txBody>
          <a:bodyPr/>
          <a:lstStyle/>
          <a:p>
            <a:pPr algn="ctr">
              <a:buFontTx/>
              <a:buNone/>
              <a:defRPr/>
            </a:pPr>
            <a:r>
              <a:rPr lang="en-US" sz="2400" b="1" dirty="0">
                <a:latin typeface="Arial" pitchFamily="34" charset="0"/>
                <a:cs typeface="Arial" pitchFamily="34" charset="0"/>
              </a:rPr>
              <a:t>The Process – Bidding - Proposal </a:t>
            </a:r>
          </a:p>
          <a:p>
            <a:pPr marL="742950" indent="-742950">
              <a:buFont typeface="+mj-lt"/>
              <a:buAutoNum type="arabicPeriod"/>
              <a:defRPr/>
            </a:pPr>
            <a:endParaRPr lang="en-US" sz="1600" b="1" dirty="0">
              <a:latin typeface="Century" pitchFamily="18" charset="0"/>
              <a:cs typeface="Times New Roman" pitchFamily="18" charset="0"/>
            </a:endParaRPr>
          </a:p>
          <a:p>
            <a:pPr marL="0" indent="0">
              <a:buFontTx/>
              <a:buNone/>
              <a:defRPr/>
            </a:pPr>
            <a:r>
              <a:rPr lang="en-US" sz="1800" b="1" dirty="0">
                <a:latin typeface="Arial" panose="020B0604020202020204" pitchFamily="34" charset="0"/>
                <a:cs typeface="Arial" panose="020B0604020202020204" pitchFamily="34" charset="0"/>
              </a:rPr>
              <a:t>3. Post Proposal Activities</a:t>
            </a:r>
          </a:p>
          <a:p>
            <a:pPr lvl="1">
              <a:defRPr/>
            </a:pPr>
            <a:r>
              <a:rPr lang="en-US" sz="1400" dirty="0">
                <a:latin typeface="Arial" panose="020B0604020202020204" pitchFamily="34" charset="0"/>
                <a:cs typeface="Arial" panose="020B0604020202020204" pitchFamily="34" charset="0"/>
              </a:rPr>
              <a:t>Scope review – Know what the Client is buying from you…….</a:t>
            </a:r>
          </a:p>
          <a:p>
            <a:pPr lvl="1">
              <a:defRPr/>
            </a:pPr>
            <a:r>
              <a:rPr lang="en-US" sz="1400" dirty="0">
                <a:latin typeface="Arial" panose="020B0604020202020204" pitchFamily="34" charset="0"/>
                <a:cs typeface="Arial" panose="020B0604020202020204" pitchFamily="34" charset="0"/>
              </a:rPr>
              <a:t>Be ready for an interview</a:t>
            </a:r>
          </a:p>
          <a:p>
            <a:pPr lvl="1">
              <a:defRPr/>
            </a:pPr>
            <a:r>
              <a:rPr lang="en-US" sz="1400" dirty="0">
                <a:latin typeface="Arial" panose="020B0604020202020204" pitchFamily="34" charset="0"/>
                <a:cs typeface="Arial" panose="020B0604020202020204" pitchFamily="34" charset="0"/>
              </a:rPr>
              <a:t>Don’t agree to perform services you did not propose – </a:t>
            </a:r>
            <a:r>
              <a:rPr lang="en-US" sz="1400" b="1" dirty="0">
                <a:latin typeface="Arial" panose="020B0604020202020204" pitchFamily="34" charset="0"/>
                <a:cs typeface="Arial" panose="020B0604020202020204" pitchFamily="34" charset="0"/>
              </a:rPr>
              <a:t>Don’t get caught up in the </a:t>
            </a:r>
            <a:r>
              <a:rPr lang="en-US" sz="1400" b="1" u="sng" dirty="0">
                <a:latin typeface="Arial" panose="020B0604020202020204" pitchFamily="34" charset="0"/>
                <a:cs typeface="Arial" panose="020B0604020202020204" pitchFamily="34" charset="0"/>
              </a:rPr>
              <a:t>HYPE</a:t>
            </a:r>
            <a:r>
              <a:rPr lang="en-US" sz="1400" b="1" dirty="0">
                <a:latin typeface="Arial" panose="020B0604020202020204" pitchFamily="34" charset="0"/>
                <a:cs typeface="Arial" panose="020B0604020202020204" pitchFamily="34" charset="0"/>
              </a:rPr>
              <a:t>……</a:t>
            </a:r>
          </a:p>
          <a:p>
            <a:pPr lvl="1">
              <a:defRPr/>
            </a:pPr>
            <a:r>
              <a:rPr lang="en-US" sz="1400" dirty="0">
                <a:latin typeface="Arial" panose="020B0604020202020204" pitchFamily="34" charset="0"/>
                <a:cs typeface="Arial" panose="020B0604020202020204" pitchFamily="34" charset="0"/>
              </a:rPr>
              <a:t>Understand the schedule and performance expectations </a:t>
            </a:r>
          </a:p>
          <a:p>
            <a:pPr lvl="2">
              <a:defRPr/>
            </a:pPr>
            <a:r>
              <a:rPr lang="en-US" sz="1400" dirty="0">
                <a:latin typeface="Arial" panose="020B0604020202020204" pitchFamily="34" charset="0"/>
                <a:cs typeface="Arial" panose="020B0604020202020204" pitchFamily="34" charset="0"/>
              </a:rPr>
              <a:t>Delivery phasing, overtime, shift work, availability of equipment, buck hoist, site/building access, clean-up/composite crews, etc.</a:t>
            </a:r>
          </a:p>
          <a:p>
            <a:pPr lvl="2">
              <a:defRPr/>
            </a:pPr>
            <a:r>
              <a:rPr lang="en-US" sz="1400" dirty="0">
                <a:latin typeface="Arial" panose="020B0604020202020204" pitchFamily="34" charset="0"/>
                <a:cs typeface="Arial" panose="020B0604020202020204" pitchFamily="34" charset="0"/>
              </a:rPr>
              <a:t>Timing of construction start, LOI, contract, work authorizations, etc.</a:t>
            </a:r>
          </a:p>
          <a:p>
            <a:pPr lvl="2">
              <a:defRPr/>
            </a:pPr>
            <a:r>
              <a:rPr lang="en-US" sz="1400" dirty="0">
                <a:latin typeface="Arial" panose="020B0604020202020204" pitchFamily="34" charset="0"/>
                <a:cs typeface="Arial" panose="020B0604020202020204" pitchFamily="34" charset="0"/>
              </a:rPr>
              <a:t>Deliverables, Owner use-meetings, approval process, pull planning sessions</a:t>
            </a:r>
          </a:p>
          <a:p>
            <a:pPr lvl="2">
              <a:defRPr/>
            </a:pPr>
            <a:r>
              <a:rPr lang="en-US" sz="1400" dirty="0">
                <a:latin typeface="Arial" panose="020B0604020202020204" pitchFamily="34" charset="0"/>
                <a:cs typeface="Arial" panose="020B0604020202020204" pitchFamily="34" charset="0"/>
              </a:rPr>
              <a:t>Owner design review process, define all phases of design and budget</a:t>
            </a:r>
          </a:p>
          <a:p>
            <a:pPr marL="457200" lvl="1" indent="0">
              <a:buFontTx/>
              <a:buNone/>
              <a:defRPr/>
            </a:pPr>
            <a:endParaRPr lang="en-US" sz="1400" dirty="0">
              <a:latin typeface="Arial" panose="020B0604020202020204" pitchFamily="34" charset="0"/>
              <a:cs typeface="Arial" panose="020B0604020202020204" pitchFamily="34" charset="0"/>
            </a:endParaRPr>
          </a:p>
          <a:p>
            <a:pPr marL="457200" lvl="1" indent="0">
              <a:buFontTx/>
              <a:buNone/>
              <a:defRPr/>
            </a:pPr>
            <a:r>
              <a:rPr lang="en-US" sz="1800" b="1" dirty="0">
                <a:latin typeface="Arial" panose="020B0604020202020204" pitchFamily="34" charset="0"/>
                <a:cs typeface="Arial" panose="020B0604020202020204" pitchFamily="34" charset="0"/>
              </a:rPr>
              <a:t>RULES OF SURVIVAL</a:t>
            </a:r>
          </a:p>
          <a:p>
            <a:pPr lvl="1">
              <a:defRPr/>
            </a:pPr>
            <a:endParaRPr lang="en-US" sz="1400" b="1" u="sng" dirty="0">
              <a:solidFill>
                <a:srgbClr val="FF0000"/>
              </a:solidFill>
              <a:latin typeface="Arial" panose="020B0604020202020204" pitchFamily="34" charset="0"/>
              <a:cs typeface="Arial" panose="020B0604020202020204" pitchFamily="34" charset="0"/>
            </a:endParaRPr>
          </a:p>
          <a:p>
            <a:pPr lvl="1">
              <a:defRPr/>
            </a:pPr>
            <a:r>
              <a:rPr lang="en-US" sz="1800" b="1" dirty="0">
                <a:latin typeface="Arial" panose="020B0604020202020204" pitchFamily="34" charset="0"/>
                <a:cs typeface="Arial" panose="020B0604020202020204" pitchFamily="34" charset="0"/>
              </a:rPr>
              <a:t>Do not start any work or perform </a:t>
            </a:r>
            <a:r>
              <a:rPr lang="en-US" sz="1800" b="1" u="sng" dirty="0">
                <a:latin typeface="Arial" panose="020B0604020202020204" pitchFamily="34" charset="0"/>
                <a:cs typeface="Arial" panose="020B0604020202020204" pitchFamily="34" charset="0"/>
              </a:rPr>
              <a:t>EXTRA WORK</a:t>
            </a:r>
            <a:r>
              <a:rPr lang="en-US" sz="1800" b="1" dirty="0">
                <a:latin typeface="Arial" panose="020B0604020202020204" pitchFamily="34" charset="0"/>
                <a:cs typeface="Arial" panose="020B0604020202020204" pitchFamily="34" charset="0"/>
              </a:rPr>
              <a:t>  without a contract or the appropriate written authorizations/approvals</a:t>
            </a:r>
          </a:p>
          <a:p>
            <a:pPr marL="0" indent="0">
              <a:buFontTx/>
              <a:buNone/>
              <a:defRPr/>
            </a:pPr>
            <a:endParaRPr lang="en-US" sz="1800" b="1" dirty="0">
              <a:latin typeface="Century" pitchFamily="18" charset="0"/>
              <a:cs typeface="Times New Roman" pitchFamily="18" charset="0"/>
            </a:endParaRPr>
          </a:p>
          <a:p>
            <a:pPr marL="0" indent="0">
              <a:buFontTx/>
              <a:buNone/>
              <a:defRPr/>
            </a:pPr>
            <a:endParaRPr lang="en-US" sz="1400" u="sng" dirty="0">
              <a:latin typeface="Century" pitchFamily="18" charset="0"/>
              <a:cs typeface="Times New Roman" pitchFamily="18"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2C1F57-604B-4E0C-960A-B8651AA6E1AC}"/>
              </a:ext>
            </a:extLst>
          </p:cNvPr>
          <p:cNvSpPr/>
          <p:nvPr/>
        </p:nvSpPr>
        <p:spPr>
          <a:xfrm>
            <a:off x="685800" y="1447800"/>
            <a:ext cx="7772400" cy="4047968"/>
          </a:xfrm>
          <a:prstGeom prst="rect">
            <a:avLst/>
          </a:prstGeom>
        </p:spPr>
        <p:txBody>
          <a:bodyPr>
            <a:spAutoFit/>
          </a:bodyPr>
          <a:lstStyle/>
          <a:p>
            <a:pPr algn="just">
              <a:lnSpc>
                <a:spcPct val="107000"/>
              </a:lnSpc>
              <a:spcBef>
                <a:spcPts val="0"/>
              </a:spcBef>
              <a:spcAft>
                <a:spcPts val="0"/>
              </a:spcAft>
              <a:defRPr/>
            </a:pPr>
            <a:r>
              <a:rPr lang="en-US" spc="-30" dirty="0">
                <a:solidFill>
                  <a:srgbClr val="333333"/>
                </a:solidFill>
                <a:latin typeface="Arial" panose="020B0604020202020204" pitchFamily="34" charset="0"/>
                <a:ea typeface="Times New Roman" panose="02020603050405020304" pitchFamily="18" charset="0"/>
                <a:cs typeface="Arial" panose="020B0604020202020204" pitchFamily="34" charset="0"/>
              </a:rPr>
              <a:t>So what information do estimators use to create an estimate? The following are key terms and concepts, but be aware that there’s a large degree of overlap between some of them. </a:t>
            </a:r>
          </a:p>
          <a:p>
            <a:pPr algn="just">
              <a:lnSpc>
                <a:spcPct val="107000"/>
              </a:lnSpc>
              <a:spcBef>
                <a:spcPts val="0"/>
              </a:spcBef>
              <a:spcAft>
                <a:spcPts val="0"/>
              </a:spcAft>
              <a:defRPr/>
            </a:pPr>
            <a:endParaRPr lang="en-US"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0"/>
              </a:spcBef>
              <a:spcAft>
                <a:spcPts val="0"/>
              </a:spcAft>
              <a:defRPr/>
            </a:pPr>
            <a:endParaRPr lang="en-US" sz="12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Arial" panose="020B0604020202020204" pitchFamily="34" charset="0"/>
              </a:rPr>
              <a:t>Quantity Take-Off: </a:t>
            </a:r>
            <a:r>
              <a:rPr lang="en-US" b="0" spc="-30" dirty="0">
                <a:solidFill>
                  <a:srgbClr val="333333"/>
                </a:solidFill>
                <a:latin typeface="Arial" panose="020B0604020202020204" pitchFamily="34" charset="0"/>
                <a:ea typeface="Times New Roman" panose="02020603050405020304" pitchFamily="18" charset="0"/>
                <a:cs typeface="Arial" panose="020B0604020202020204" pitchFamily="34" charset="0"/>
              </a:rPr>
              <a:t>Developed during the pre-construction phase, a quantity take-off measures the materials and labor needed to complete a project. </a:t>
            </a: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endParaRPr lang="en-US" sz="1200" b="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Arial" panose="020B0604020202020204" pitchFamily="34" charset="0"/>
              </a:rPr>
              <a:t>Labor Hour: </a:t>
            </a:r>
            <a:r>
              <a:rPr lang="en-US" b="0" spc="-30" dirty="0">
                <a:solidFill>
                  <a:srgbClr val="333333"/>
                </a:solidFill>
                <a:latin typeface="Arial" panose="020B0604020202020204" pitchFamily="34" charset="0"/>
                <a:ea typeface="Times New Roman" panose="02020603050405020304" pitchFamily="18" charset="0"/>
                <a:cs typeface="Arial" panose="020B0604020202020204" pitchFamily="34" charset="0"/>
              </a:rPr>
              <a:t>The labor hour, or man hour, is a unit of work that measures the output of one person working for one hour. </a:t>
            </a:r>
          </a:p>
          <a:p>
            <a:pPr algn="just">
              <a:lnSpc>
                <a:spcPts val="1800"/>
              </a:lnSpc>
              <a:spcBef>
                <a:spcPts val="0"/>
              </a:spcBef>
              <a:spcAft>
                <a:spcPts val="0"/>
              </a:spcAft>
              <a:buSzPts val="1000"/>
              <a:tabLst>
                <a:tab pos="457200" algn="l"/>
              </a:tabLst>
              <a:defRPr/>
            </a:pPr>
            <a:endParaRPr lang="en-US" sz="1200" b="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Arial" panose="020B0604020202020204" pitchFamily="34" charset="0"/>
              </a:rPr>
              <a:t>Labor Rate: </a:t>
            </a:r>
            <a:r>
              <a:rPr lang="en-US" b="0" spc="-30" dirty="0">
                <a:solidFill>
                  <a:srgbClr val="333333"/>
                </a:solidFill>
                <a:latin typeface="Arial" panose="020B0604020202020204" pitchFamily="34" charset="0"/>
                <a:ea typeface="Times New Roman" panose="02020603050405020304" pitchFamily="18" charset="0"/>
                <a:cs typeface="Arial" panose="020B0604020202020204" pitchFamily="34" charset="0"/>
              </a:rPr>
              <a:t>The labor rate is the amount per hour one pays to skilled craftsmen. This includes not just the basic hourly rate and benefits, but the added costs of overtime and payroll burdens, such as worker compensation and unemployment insurance. This template will help you keep track of wages and labor hours.</a:t>
            </a: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endParaRPr lang="en-US" sz="1200" spc="-3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a:lnSpc>
                <a:spcPts val="1800"/>
              </a:lnSpc>
              <a:spcBef>
                <a:spcPts val="0"/>
              </a:spcBef>
              <a:spcAft>
                <a:spcPts val="0"/>
              </a:spcAft>
              <a:buSzPts val="1000"/>
              <a:tabLst>
                <a:tab pos="457200" algn="l"/>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1F0884BE-1452-40EC-BF01-B7C4D9D75D00}"/>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1" name="Rectangle 17">
            <a:extLst>
              <a:ext uri="{FF2B5EF4-FFF2-40B4-BE49-F238E27FC236}">
                <a16:creationId xmlns:a16="http://schemas.microsoft.com/office/drawing/2014/main" id="{5CB764F6-8848-4339-8D45-917740AF141B}"/>
              </a:ext>
            </a:extLst>
          </p:cNvPr>
          <p:cNvSpPr>
            <a:spLocks noChangeArrowheads="1"/>
          </p:cNvSpPr>
          <p:nvPr/>
        </p:nvSpPr>
        <p:spPr bwMode="auto">
          <a:xfrm>
            <a:off x="1066800" y="1295400"/>
            <a:ext cx="701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rgbClr val="3333CC"/>
              </a:buClr>
              <a:buFont typeface="Wingdings" pitchFamily="2" charset="2"/>
              <a:buNone/>
              <a:defRPr/>
            </a:pPr>
            <a:r>
              <a:rPr lang="en-US" sz="2400" dirty="0">
                <a:solidFill>
                  <a:schemeClr val="tx1"/>
                </a:solidFill>
                <a:latin typeface="Arial Narrow" pitchFamily="34" charset="0"/>
              </a:rPr>
              <a:t>Presentation Outline</a:t>
            </a:r>
          </a:p>
          <a:p>
            <a:pPr>
              <a:spcBef>
                <a:spcPct val="20000"/>
              </a:spcBef>
              <a:buClr>
                <a:srgbClr val="3333CC"/>
              </a:buClr>
              <a:defRPr/>
            </a:pPr>
            <a:endParaRPr lang="en-US" dirty="0">
              <a:solidFill>
                <a:schemeClr val="tx1"/>
              </a:solidFill>
              <a:latin typeface="Arial Narrow" pitchFamily="34" charset="0"/>
            </a:endParaRPr>
          </a:p>
          <a:p>
            <a:pPr>
              <a:spcBef>
                <a:spcPct val="20000"/>
              </a:spcBef>
              <a:buClr>
                <a:srgbClr val="3333CC"/>
              </a:buClr>
              <a:defRPr/>
            </a:pPr>
            <a:r>
              <a:rPr lang="en-US" dirty="0">
                <a:solidFill>
                  <a:schemeClr val="tx1"/>
                </a:solidFill>
                <a:latin typeface="Arial Narrow" pitchFamily="34" charset="0"/>
              </a:rPr>
              <a:t>1.	Introduction</a:t>
            </a:r>
          </a:p>
          <a:p>
            <a:pPr>
              <a:spcBef>
                <a:spcPct val="20000"/>
              </a:spcBef>
              <a:buClr>
                <a:srgbClr val="3333CC"/>
              </a:buClr>
              <a:defRPr/>
            </a:pPr>
            <a:r>
              <a:rPr lang="en-US" dirty="0">
                <a:solidFill>
                  <a:schemeClr val="tx1"/>
                </a:solidFill>
                <a:latin typeface="Arial Narrow" pitchFamily="34" charset="0"/>
              </a:rPr>
              <a:t>2.	Managing the Solicitation Process</a:t>
            </a:r>
          </a:p>
          <a:p>
            <a:pPr>
              <a:spcBef>
                <a:spcPct val="20000"/>
              </a:spcBef>
              <a:buClr>
                <a:srgbClr val="3333CC"/>
              </a:buClr>
              <a:defRPr/>
            </a:pPr>
            <a:r>
              <a:rPr lang="en-US" dirty="0">
                <a:solidFill>
                  <a:schemeClr val="tx1"/>
                </a:solidFill>
                <a:latin typeface="Arial Narrow" pitchFamily="34" charset="0"/>
              </a:rPr>
              <a:t>3.	Engaging in Winning Strategies</a:t>
            </a:r>
          </a:p>
          <a:p>
            <a:pPr>
              <a:spcBef>
                <a:spcPct val="20000"/>
              </a:spcBef>
              <a:buClr>
                <a:srgbClr val="3333CC"/>
              </a:buClr>
              <a:defRPr/>
            </a:pPr>
            <a:r>
              <a:rPr lang="en-US" dirty="0">
                <a:solidFill>
                  <a:schemeClr val="tx1"/>
                </a:solidFill>
                <a:latin typeface="Arial Narrow" pitchFamily="34" charset="0"/>
              </a:rPr>
              <a:t>4.	The Impact of a Good Estimate</a:t>
            </a:r>
          </a:p>
          <a:p>
            <a:pPr>
              <a:spcBef>
                <a:spcPct val="20000"/>
              </a:spcBef>
              <a:buClr>
                <a:srgbClr val="3333CC"/>
              </a:buClr>
              <a:defRPr/>
            </a:pPr>
            <a:r>
              <a:rPr lang="en-US" dirty="0">
                <a:solidFill>
                  <a:schemeClr val="tx1"/>
                </a:solidFill>
                <a:latin typeface="Arial Narrow" pitchFamily="34" charset="0"/>
              </a:rPr>
              <a:t>5.	Common Estimating and Bidding Mistakes</a:t>
            </a:r>
          </a:p>
          <a:p>
            <a:pPr>
              <a:spcBef>
                <a:spcPct val="20000"/>
              </a:spcBef>
              <a:buClr>
                <a:srgbClr val="3333CC"/>
              </a:buClr>
              <a:defRPr/>
            </a:pPr>
            <a:r>
              <a:rPr lang="en-US" dirty="0">
                <a:solidFill>
                  <a:schemeClr val="tx1"/>
                </a:solidFill>
                <a:latin typeface="Arial Narrow" pitchFamily="34" charset="0"/>
              </a:rPr>
              <a:t>6.	Conclusion</a:t>
            </a:r>
          </a:p>
          <a:p>
            <a:pPr>
              <a:spcBef>
                <a:spcPct val="20000"/>
              </a:spcBef>
              <a:buClr>
                <a:srgbClr val="3333CC"/>
              </a:buClr>
              <a:defRPr/>
            </a:pPr>
            <a:r>
              <a:rPr lang="en-US" dirty="0">
                <a:solidFill>
                  <a:schemeClr val="tx1"/>
                </a:solidFill>
                <a:latin typeface="Arial Narrow" pitchFamily="34" charset="0"/>
              </a:rPr>
              <a:t>7.	Questions &amp; Answers</a:t>
            </a:r>
          </a:p>
          <a:p>
            <a:pPr>
              <a:spcBef>
                <a:spcPct val="20000"/>
              </a:spcBef>
              <a:buClr>
                <a:srgbClr val="3333CC"/>
              </a:buClr>
              <a:defRPr/>
            </a:pPr>
            <a:endParaRPr lang="en-US" dirty="0">
              <a:solidFill>
                <a:schemeClr val="tx1"/>
              </a:solidFill>
              <a:latin typeface="Arial Narrow" pitchFamily="34" charset="0"/>
            </a:endParaRPr>
          </a:p>
          <a:p>
            <a:pPr marL="342900" indent="-342900">
              <a:spcBef>
                <a:spcPct val="20000"/>
              </a:spcBef>
              <a:buClr>
                <a:srgbClr val="3333CC"/>
              </a:buClr>
              <a:buFont typeface="Wingdings" pitchFamily="2" charset="2"/>
              <a:buNone/>
              <a:defRPr/>
            </a:pPr>
            <a:r>
              <a:rPr lang="en-US" sz="1200" b="0" i="1" dirty="0">
                <a:solidFill>
                  <a:schemeClr val="tx1"/>
                </a:solidFill>
                <a:latin typeface="Arial Narrow" pitchFamily="34" charset="0"/>
              </a:rPr>
              <a:t>	</a:t>
            </a:r>
            <a:r>
              <a:rPr lang="en-US" sz="1200" b="0" dirty="0">
                <a:solidFill>
                  <a:schemeClr val="tx1"/>
                </a:solidFill>
              </a:rPr>
              <a:t>	</a:t>
            </a:r>
          </a:p>
        </p:txBody>
      </p:sp>
      <p:sp>
        <p:nvSpPr>
          <p:cNvPr id="7171" name="Text Box 5"/>
          <p:cNvSpPr txBox="1">
            <a:spLocks noChangeArrowheads="1"/>
          </p:cNvSpPr>
          <p:nvPr/>
        </p:nvSpPr>
        <p:spPr bwMode="auto">
          <a:xfrm>
            <a:off x="990600" y="762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endParaRPr lang="en-US" altLang="en-US" sz="2400" b="0" dirty="0"/>
          </a:p>
        </p:txBody>
      </p:sp>
      <p:sp>
        <p:nvSpPr>
          <p:cNvPr id="7172" name="Text Box 6"/>
          <p:cNvSpPr txBox="1">
            <a:spLocks noChangeArrowheads="1"/>
          </p:cNvSpPr>
          <p:nvPr/>
        </p:nvSpPr>
        <p:spPr bwMode="auto">
          <a:xfrm>
            <a:off x="914400" y="685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endParaRPr lang="en-US" altLang="en-US" sz="2400" b="0" dirty="0"/>
          </a:p>
        </p:txBody>
      </p:sp>
      <p:sp>
        <p:nvSpPr>
          <p:cNvPr id="7173" name="Text Box 12"/>
          <p:cNvSpPr txBox="1">
            <a:spLocks noChangeArrowheads="1"/>
          </p:cNvSpPr>
          <p:nvPr/>
        </p:nvSpPr>
        <p:spPr bwMode="auto">
          <a:xfrm>
            <a:off x="3200400" y="6858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spcBef>
                <a:spcPct val="50000"/>
              </a:spcBef>
            </a:pPr>
            <a:r>
              <a:rPr lang="en-US" altLang="en-US" sz="1600" b="0" i="1" dirty="0">
                <a:solidFill>
                  <a:schemeClr val="bg1"/>
                </a:solidFill>
              </a:rPr>
              <a:t>Construction Managers</a:t>
            </a:r>
          </a:p>
        </p:txBody>
      </p:sp>
      <p:sp>
        <p:nvSpPr>
          <p:cNvPr id="7174" name="AutoShape 22"/>
          <p:cNvSpPr>
            <a:spLocks noChangeAspect="1" noChangeArrowheads="1"/>
          </p:cNvSpPr>
          <p:nvPr/>
        </p:nvSpPr>
        <p:spPr bwMode="auto">
          <a:xfrm>
            <a:off x="-4090988" y="-2343150"/>
            <a:ext cx="17325976" cy="1154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dirty="0"/>
          </a:p>
        </p:txBody>
      </p:sp>
      <p:sp>
        <p:nvSpPr>
          <p:cNvPr id="7175" name="Text Placeholder 2"/>
          <p:cNvSpPr txBox="1">
            <a:spLocks/>
          </p:cNvSpPr>
          <p:nvPr/>
        </p:nvSpPr>
        <p:spPr bwMode="auto">
          <a:xfrm>
            <a:off x="685800" y="228600"/>
            <a:ext cx="7888288"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spcBef>
                <a:spcPct val="20000"/>
              </a:spcBef>
            </a:pPr>
            <a:r>
              <a:rPr lang="en-US" altLang="en-US" dirty="0">
                <a:latin typeface="Arial" pitchFamily="34" charset="0"/>
                <a:cs typeface="Arial" pitchFamily="34" charset="0"/>
              </a:rPr>
              <a:t>Success in Construction </a:t>
            </a:r>
          </a:p>
          <a:p>
            <a:pPr algn="ctr">
              <a:spcBef>
                <a:spcPct val="20000"/>
              </a:spcBef>
            </a:pPr>
            <a:r>
              <a:rPr lang="en-US" altLang="en-US" sz="1800" b="0" dirty="0">
                <a:latin typeface="Arial" pitchFamily="34" charset="0"/>
                <a:cs typeface="Arial" pitchFamily="34" charset="0"/>
              </a:rPr>
              <a:t>Managing the Solicitation Process</a:t>
            </a:r>
          </a:p>
        </p:txBody>
      </p:sp>
      <p:pic>
        <p:nvPicPr>
          <p:cNvPr id="7176" name="Picture 2" descr="Image result for Exterior Images of St. Louis cardinals New Ballpar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419600"/>
            <a:ext cx="31242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Image result for Exterior Images of St. Louis Riverfront Football Stadiu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419600"/>
            <a:ext cx="3048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414C9-E89E-409C-BBC4-A8A7409C60DC}"/>
              </a:ext>
            </a:extLst>
          </p:cNvPr>
          <p:cNvSpPr/>
          <p:nvPr/>
        </p:nvSpPr>
        <p:spPr>
          <a:xfrm>
            <a:off x="533400" y="1703388"/>
            <a:ext cx="7924800" cy="3554412"/>
          </a:xfrm>
          <a:prstGeom prst="rect">
            <a:avLst/>
          </a:prstGeom>
        </p:spPr>
        <p:txBody>
          <a:bodyPr>
            <a:spAutoFit/>
          </a:bodyPr>
          <a:lstStyle/>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Material Prices: </a:t>
            </a:r>
            <a:r>
              <a:rPr lang="en-US" b="0"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Since the cost of materials is prone to fluctuation based on market conditions and such factors as seasonal variations, cost estimators may look at historical cost data and the various phases of the buying cycle when calculating expected material prices. </a:t>
            </a:r>
          </a:p>
          <a:p>
            <a:pPr algn="just">
              <a:lnSpc>
                <a:spcPts val="1800"/>
              </a:lnSpc>
              <a:spcBef>
                <a:spcPts val="0"/>
              </a:spcBef>
              <a:spcAft>
                <a:spcPts val="0"/>
              </a:spcAft>
              <a:buSzPts val="1000"/>
              <a:tabLst>
                <a:tab pos="457200" algn="l"/>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Equipment Costs: </a:t>
            </a:r>
            <a:r>
              <a:rPr lang="en-US" b="0"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Equipment costs refer primarily to the cost of running, and possibly renting, heavy machinery such as cement mixers and cranes. It’s important to note that the equipment in use influences how quickly you can complete the project, so the use of equipment actually impacts many costs outside of those directly associated with running the equipment. </a:t>
            </a:r>
          </a:p>
          <a:p>
            <a:pPr algn="just">
              <a:lnSpc>
                <a:spcPts val="1800"/>
              </a:lnSpc>
              <a:spcBef>
                <a:spcPts val="0"/>
              </a:spcBef>
              <a:spcAft>
                <a:spcPts val="0"/>
              </a:spcAft>
              <a:buSzPts val="1000"/>
              <a:tabLst>
                <a:tab pos="457200" algn="l"/>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Subcontractor Quotes: </a:t>
            </a:r>
            <a:r>
              <a:rPr lang="en-US" b="0"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Most contractors will hire multiple specialist subcontractors to complete parts of the construction. You add these subcontractors’ quotes to the contractor’s total estimate. (It can be helpful to use a tracker to collect all the subcontractor documentation in one place.)</a:t>
            </a:r>
            <a:endParaRPr lang="en-US" sz="12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4D804191-BF98-4903-9E10-B71125C58A47}"/>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9E956-01DD-4E34-9A49-1CFE29F31E3B}"/>
              </a:ext>
            </a:extLst>
          </p:cNvPr>
          <p:cNvSpPr/>
          <p:nvPr/>
        </p:nvSpPr>
        <p:spPr>
          <a:xfrm>
            <a:off x="533400" y="1862138"/>
            <a:ext cx="7772400" cy="2862262"/>
          </a:xfrm>
          <a:prstGeom prst="rect">
            <a:avLst/>
          </a:prstGeom>
        </p:spPr>
        <p:txBody>
          <a:bodyPr>
            <a:spAutoFit/>
          </a:bodyPr>
          <a:lstStyle/>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Indirect Costs: </a:t>
            </a:r>
            <a:r>
              <a:rPr lang="en-US" b="0"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Indirect costs are expenses not directly associated with construction work, like administrative costs, transport costs, smaller types of equipment, temporary structures, design fees, legal fees, permits, and any number of other costs, depending on the particular project.</a:t>
            </a: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Profits: </a:t>
            </a:r>
            <a:r>
              <a:rPr lang="en-US" b="0"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Of course, in order to make a profit, the contractor adds a margin on to the cost of completing the work. Subcontractors do the same when preparing their own quotes.</a:t>
            </a: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1800"/>
              </a:lnSpc>
              <a:spcBef>
                <a:spcPts val="0"/>
              </a:spcBef>
              <a:spcAft>
                <a:spcPts val="0"/>
              </a:spcAft>
              <a:buSzPts val="1000"/>
              <a:buFont typeface="Symbol" panose="05050102010706020507" pitchFamily="18" charset="2"/>
              <a:buChar char=""/>
              <a:tabLst>
                <a:tab pos="457200" algn="l"/>
              </a:tabLst>
              <a:defRPr/>
            </a:pPr>
            <a:r>
              <a:rPr lang="en-US"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Contingencies:</a:t>
            </a:r>
            <a:r>
              <a:rPr lang="en-US" b="0" spc="-3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Since even the most accurate estimate is likely to be affected by unforeseeable factors, such as material wastage, an estimate will usually have a predetermined sum of money built in to account for such added costs.</a:t>
            </a:r>
            <a:endParaRPr lang="en-US" sz="12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04A7CFEA-97CA-4E3F-9A43-160F6961D3E3}"/>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02A0ED-C794-47DC-B58E-1661C4659A95}"/>
              </a:ext>
            </a:extLst>
          </p:cNvPr>
          <p:cNvSpPr>
            <a:spLocks noGrp="1"/>
          </p:cNvSpPr>
          <p:nvPr>
            <p:ph idx="1"/>
          </p:nvPr>
        </p:nvSpPr>
        <p:spPr>
          <a:xfrm>
            <a:off x="2286000" y="1536700"/>
            <a:ext cx="5181600" cy="4525963"/>
          </a:xfrm>
        </p:spPr>
        <p:txBody>
          <a:bodyPr/>
          <a:lstStyle/>
          <a:p>
            <a:pPr marL="0" indent="0">
              <a:buFontTx/>
              <a:buNone/>
              <a:defRPr/>
            </a:pPr>
            <a:r>
              <a:rPr lang="en-US" altLang="en-US" sz="1600" b="1" dirty="0">
                <a:latin typeface="Arial" panose="020B0604020202020204" pitchFamily="34" charset="0"/>
                <a:cs typeface="Arial" panose="020B0604020202020204" pitchFamily="34" charset="0"/>
              </a:rPr>
              <a:t>Dummy </a:t>
            </a:r>
            <a:r>
              <a:rPr lang="en-US" altLang="en-US" sz="1600" b="1" u="sng" dirty="0">
                <a:latin typeface="Arial" panose="020B0604020202020204" pitchFamily="34" charset="0"/>
                <a:cs typeface="Arial" panose="020B0604020202020204" pitchFamily="34" charset="0"/>
              </a:rPr>
              <a:t>Job “A”</a:t>
            </a:r>
          </a:p>
          <a:p>
            <a:pPr marL="0" indent="0">
              <a:buFontTx/>
              <a:buNone/>
              <a:defRPr/>
            </a:pPr>
            <a:endParaRPr lang="en-US" altLang="en-US" sz="1600" dirty="0">
              <a:latin typeface="Arial" panose="020B0604020202020204" pitchFamily="34" charset="0"/>
              <a:cs typeface="Arial" panose="020B0604020202020204" pitchFamily="34" charset="0"/>
            </a:endParaRPr>
          </a:p>
          <a:p>
            <a:pPr marL="0" indent="0">
              <a:buFontTx/>
              <a:buNone/>
              <a:defRPr/>
            </a:pPr>
            <a:r>
              <a:rPr lang="en-US" altLang="en-US" sz="1600" dirty="0">
                <a:latin typeface="Arial" panose="020B0604020202020204" pitchFamily="34" charset="0"/>
                <a:cs typeface="Arial" panose="020B0604020202020204" pitchFamily="34" charset="0"/>
              </a:rPr>
              <a:t>Material			$200,000		</a:t>
            </a:r>
          </a:p>
          <a:p>
            <a:pPr marL="0" indent="0">
              <a:buFontTx/>
              <a:buNone/>
              <a:defRPr/>
            </a:pPr>
            <a:r>
              <a:rPr lang="en-US" altLang="en-US" sz="1600" dirty="0">
                <a:latin typeface="Arial" panose="020B0604020202020204" pitchFamily="34" charset="0"/>
                <a:cs typeface="Arial" panose="020B0604020202020204" pitchFamily="34" charset="0"/>
              </a:rPr>
              <a:t>Labor		    	    20,000		</a:t>
            </a:r>
          </a:p>
          <a:p>
            <a:pPr marL="0" indent="0">
              <a:buFontTx/>
              <a:buNone/>
              <a:defRPr/>
            </a:pPr>
            <a:r>
              <a:rPr lang="en-US" altLang="en-US" sz="1600" dirty="0">
                <a:latin typeface="Arial" panose="020B0604020202020204" pitchFamily="34" charset="0"/>
                <a:cs typeface="Arial" panose="020B0604020202020204" pitchFamily="34" charset="0"/>
              </a:rPr>
              <a:t>Subcontractors	   	  100,000		   </a:t>
            </a:r>
          </a:p>
          <a:p>
            <a:pPr marL="0" indent="0">
              <a:buFontTx/>
              <a:buNone/>
              <a:defRPr/>
            </a:pPr>
            <a:r>
              <a:rPr lang="en-US" altLang="en-US" sz="1600" dirty="0">
                <a:latin typeface="Arial" panose="020B0604020202020204" pitchFamily="34" charset="0"/>
                <a:cs typeface="Arial" panose="020B0604020202020204" pitchFamily="34" charset="0"/>
              </a:rPr>
              <a:t>General Expenses	    	    30,000		   </a:t>
            </a:r>
          </a:p>
          <a:p>
            <a:pPr marL="0" indent="0">
              <a:buFontTx/>
              <a:buNone/>
              <a:defRPr/>
            </a:pPr>
            <a:r>
              <a:rPr lang="en-US" altLang="en-US" sz="1600" b="1" dirty="0">
                <a:latin typeface="Arial" panose="020B0604020202020204" pitchFamily="34" charset="0"/>
                <a:cs typeface="Arial" panose="020B0604020202020204" pitchFamily="34" charset="0"/>
              </a:rPr>
              <a:t>Subtotal #1</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$350,000		  </a:t>
            </a:r>
            <a:endParaRPr lang="en-US" altLang="en-US" sz="1600" dirty="0">
              <a:latin typeface="Arial" panose="020B0604020202020204" pitchFamily="34" charset="0"/>
              <a:cs typeface="Arial" panose="020B0604020202020204" pitchFamily="34" charset="0"/>
            </a:endParaRPr>
          </a:p>
          <a:p>
            <a:pPr marL="0" indent="0">
              <a:buFontTx/>
              <a:buNone/>
              <a:defRPr/>
            </a:pPr>
            <a:r>
              <a:rPr lang="en-US" altLang="en-US" sz="1600" dirty="0">
                <a:latin typeface="Arial" panose="020B0604020202020204" pitchFamily="34" charset="0"/>
                <a:cs typeface="Arial" panose="020B0604020202020204" pitchFamily="34" charset="0"/>
              </a:rPr>
              <a:t>Overhead @10%	    	    35,000</a:t>
            </a:r>
          </a:p>
          <a:p>
            <a:pPr marL="0" indent="0">
              <a:buFontTx/>
              <a:buNone/>
              <a:defRPr/>
            </a:pPr>
            <a:r>
              <a:rPr lang="en-US" altLang="en-US" sz="1600" b="1" dirty="0">
                <a:latin typeface="Arial" panose="020B0604020202020204" pitchFamily="34" charset="0"/>
                <a:cs typeface="Arial" panose="020B0604020202020204" pitchFamily="34" charset="0"/>
              </a:rPr>
              <a:t>Subtotal #2		$385,000</a:t>
            </a:r>
            <a:r>
              <a:rPr lang="en-US" altLang="en-US" sz="1600" dirty="0">
                <a:latin typeface="Arial" panose="020B0604020202020204" pitchFamily="34" charset="0"/>
                <a:cs typeface="Arial" panose="020B0604020202020204" pitchFamily="34" charset="0"/>
              </a:rPr>
              <a:t>		    </a:t>
            </a:r>
          </a:p>
          <a:p>
            <a:pPr marL="0" indent="0">
              <a:buFontTx/>
              <a:buNone/>
              <a:defRPr/>
            </a:pPr>
            <a:r>
              <a:rPr lang="en-US" altLang="en-US" sz="1600" dirty="0">
                <a:latin typeface="Arial" panose="020B0604020202020204" pitchFamily="34" charset="0"/>
                <a:cs typeface="Arial" panose="020B0604020202020204" pitchFamily="34" charset="0"/>
              </a:rPr>
              <a:t>Profit @10%	    	    38,500		   </a:t>
            </a:r>
          </a:p>
          <a:p>
            <a:pPr marL="0" indent="0">
              <a:buFontTx/>
              <a:buNone/>
              <a:defRPr/>
            </a:pPr>
            <a:r>
              <a:rPr lang="en-US" altLang="en-US" sz="1600" b="1" dirty="0">
                <a:latin typeface="Arial" panose="020B0604020202020204" pitchFamily="34" charset="0"/>
                <a:cs typeface="Arial" panose="020B0604020202020204" pitchFamily="34" charset="0"/>
              </a:rPr>
              <a:t>Bid Amount</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$423,500		</a:t>
            </a:r>
            <a:endParaRPr lang="en-US" altLang="en-US" sz="1600" dirty="0">
              <a:latin typeface="Arial" panose="020B0604020202020204" pitchFamily="34" charset="0"/>
              <a:cs typeface="Arial" panose="020B0604020202020204" pitchFamily="34" charset="0"/>
            </a:endParaRPr>
          </a:p>
          <a:p>
            <a:pPr>
              <a:defRPr/>
            </a:pPr>
            <a:endParaRPr lang="en-US" sz="1600" dirty="0"/>
          </a:p>
          <a:p>
            <a:pPr marL="0" indent="0">
              <a:buFontTx/>
              <a:buNone/>
              <a:defRPr/>
            </a:pPr>
            <a:endParaRPr lang="en-US" sz="2000" dirty="0"/>
          </a:p>
        </p:txBody>
      </p:sp>
      <p:sp>
        <p:nvSpPr>
          <p:cNvPr id="9" name="Rectangle 3">
            <a:extLst>
              <a:ext uri="{FF2B5EF4-FFF2-40B4-BE49-F238E27FC236}">
                <a16:creationId xmlns:a16="http://schemas.microsoft.com/office/drawing/2014/main" id="{1A09A658-5ACB-4BD2-AF4B-D0AF3E79E97F}"/>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2590800"/>
            <a:ext cx="5449887"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9" name="Rectangle 2"/>
          <p:cNvSpPr>
            <a:spLocks noChangeArrowheads="1"/>
          </p:cNvSpPr>
          <p:nvPr/>
        </p:nvSpPr>
        <p:spPr bwMode="auto">
          <a:xfrm>
            <a:off x="838200" y="228600"/>
            <a:ext cx="77724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dirty="0">
                <a:solidFill>
                  <a:schemeClr val="tx1"/>
                </a:solidFill>
                <a:latin typeface="Arial" pitchFamily="34" charset="0"/>
                <a:cs typeface="Arial" pitchFamily="34" charset="0"/>
              </a:rPr>
              <a:t>Mitigating the potential for failure: </a:t>
            </a:r>
          </a:p>
          <a:p>
            <a:pPr algn="ctr"/>
            <a:r>
              <a:rPr lang="en-US" altLang="en-US" sz="1800" dirty="0"/>
              <a:t>	</a:t>
            </a:r>
          </a:p>
          <a:p>
            <a:r>
              <a:rPr lang="en-US" altLang="en-US" sz="1800" dirty="0">
                <a:solidFill>
                  <a:schemeClr val="tx1"/>
                </a:solidFill>
                <a:latin typeface="Arial" pitchFamily="34" charset="0"/>
                <a:cs typeface="Arial" pitchFamily="34" charset="0"/>
              </a:rPr>
              <a:t>Although the engineering and construction industry has made great strides in managing risk, 77% of respondents report underperforming projects, due primarily to delays, poor estimating and </a:t>
            </a:r>
            <a:r>
              <a:rPr lang="en-US" altLang="en-US" sz="1800" u="sng" dirty="0">
                <a:solidFill>
                  <a:schemeClr val="tx1"/>
                </a:solidFill>
                <a:latin typeface="Arial" pitchFamily="34" charset="0"/>
                <a:cs typeface="Arial" pitchFamily="34" charset="0"/>
              </a:rPr>
              <a:t>failed communication</a:t>
            </a:r>
            <a:r>
              <a:rPr lang="en-US" altLang="en-US" sz="1800" dirty="0">
                <a:solidFill>
                  <a:schemeClr val="tx1"/>
                </a:solidFill>
                <a:latin typeface="Arial" pitchFamily="34" charset="0"/>
                <a:cs typeface="Arial" pitchFamily="34" charset="0"/>
              </a:rPr>
              <a:t> processes. </a:t>
            </a:r>
          </a:p>
          <a:p>
            <a:endParaRPr lang="en-US" altLang="en-US" sz="800" u="sng" dirty="0">
              <a:solidFill>
                <a:schemeClr val="tx1"/>
              </a:solidFill>
              <a:latin typeface="Arial" pitchFamily="34" charset="0"/>
              <a:cs typeface="Arial" pitchFamily="34" charset="0"/>
            </a:endParaRPr>
          </a:p>
          <a:p>
            <a:r>
              <a:rPr lang="en-US" altLang="en-US" sz="1100" dirty="0">
                <a:solidFill>
                  <a:schemeClr val="tx1"/>
                </a:solidFill>
                <a:latin typeface="Arial" pitchFamily="34" charset="0"/>
                <a:cs typeface="Arial" pitchFamily="34" charset="0"/>
              </a:rPr>
              <a:t>	Source:  KPMG International Global Construction Survey 2015</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noChangeArrowheads="1"/>
          </p:cNvSpPr>
          <p:nvPr>
            <p:ph idx="1"/>
          </p:nvPr>
        </p:nvSpPr>
        <p:spPr>
          <a:xfrm>
            <a:off x="685800" y="685800"/>
            <a:ext cx="7772400" cy="4114800"/>
          </a:xfrm>
        </p:spPr>
        <p:txBody>
          <a:bodyPr/>
          <a:lstStyle/>
          <a:p>
            <a:pPr marL="0" indent="0">
              <a:buFontTx/>
              <a:buNone/>
            </a:pPr>
            <a:r>
              <a:rPr lang="en-US" altLang="en-US" sz="4400" dirty="0"/>
              <a:t>    </a:t>
            </a:r>
            <a:r>
              <a:rPr lang="en-US" altLang="en-US" sz="4000" b="1" dirty="0">
                <a:latin typeface="Arial" pitchFamily="34" charset="0"/>
                <a:cs typeface="Arial" pitchFamily="34" charset="0"/>
              </a:rPr>
              <a:t>What Does Your Paper Say?</a:t>
            </a:r>
          </a:p>
        </p:txBody>
      </p:sp>
      <p:pic>
        <p:nvPicPr>
          <p:cNvPr id="52227" name="Picture 2" descr="Image result for images of construction contrac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1752600"/>
            <a:ext cx="63976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p:cNvSpPr txBox="1">
            <a:spLocks noChangeArrowheads="1"/>
          </p:cNvSpPr>
          <p:nvPr/>
        </p:nvSpPr>
        <p:spPr bwMode="auto">
          <a:xfrm>
            <a:off x="381000" y="5910263"/>
            <a:ext cx="838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en-US" altLang="en-US" sz="1600" u="sng" dirty="0">
                <a:latin typeface="Arial" pitchFamily="34" charset="0"/>
                <a:cs typeface="Arial" pitchFamily="34" charset="0"/>
              </a:rPr>
              <a:t>Lack of Transparency</a:t>
            </a:r>
            <a:r>
              <a:rPr lang="en-US" altLang="en-US" sz="1600" dirty="0">
                <a:latin typeface="Arial" pitchFamily="34" charset="0"/>
                <a:cs typeface="Arial" pitchFamily="34" charset="0"/>
              </a:rPr>
              <a:t>  </a:t>
            </a:r>
            <a:r>
              <a:rPr lang="en-US" altLang="en-US" sz="1600" dirty="0">
                <a:solidFill>
                  <a:srgbClr val="FF0000"/>
                </a:solidFill>
                <a:latin typeface="Arial" pitchFamily="34" charset="0"/>
                <a:cs typeface="Arial" pitchFamily="34" charset="0"/>
              </a:rPr>
              <a:t>I</a:t>
            </a:r>
            <a:r>
              <a:rPr lang="en-US" altLang="en-US" sz="1600" dirty="0">
                <a:latin typeface="Arial" pitchFamily="34" charset="0"/>
                <a:cs typeface="Arial" pitchFamily="34" charset="0"/>
              </a:rPr>
              <a:t>  </a:t>
            </a:r>
            <a:r>
              <a:rPr lang="en-US" altLang="en-US" sz="1600" u="sng" dirty="0">
                <a:latin typeface="Arial" pitchFamily="34" charset="0"/>
                <a:cs typeface="Arial" pitchFamily="34" charset="0"/>
              </a:rPr>
              <a:t>Gaps in Interpretation</a:t>
            </a:r>
            <a:r>
              <a:rPr lang="en-US" altLang="en-US" sz="1600" dirty="0">
                <a:latin typeface="Arial" pitchFamily="34" charset="0"/>
                <a:cs typeface="Arial" pitchFamily="34" charset="0"/>
              </a:rPr>
              <a:t>  </a:t>
            </a:r>
            <a:r>
              <a:rPr lang="en-US" altLang="en-US" sz="1600" dirty="0">
                <a:solidFill>
                  <a:srgbClr val="FF0000"/>
                </a:solidFill>
                <a:latin typeface="Arial" pitchFamily="34" charset="0"/>
                <a:cs typeface="Arial" pitchFamily="34" charset="0"/>
              </a:rPr>
              <a:t>I </a:t>
            </a:r>
            <a:r>
              <a:rPr lang="en-US" altLang="en-US" sz="1600" dirty="0">
                <a:latin typeface="Arial" pitchFamily="34" charset="0"/>
                <a:cs typeface="Arial" pitchFamily="34" charset="0"/>
              </a:rPr>
              <a:t> </a:t>
            </a:r>
            <a:r>
              <a:rPr lang="en-US" altLang="en-US" sz="1600" u="sng" dirty="0">
                <a:latin typeface="Arial" pitchFamily="34" charset="0"/>
                <a:cs typeface="Arial" pitchFamily="34" charset="0"/>
              </a:rPr>
              <a:t>Failure to Effectively Communicate</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685800" y="990600"/>
            <a:ext cx="7772400" cy="1143000"/>
          </a:xfrm>
        </p:spPr>
        <p:txBody>
          <a:bodyPr/>
          <a:lstStyle/>
          <a:p>
            <a:r>
              <a:rPr lang="en-US" altLang="en-US" sz="2400" b="1" dirty="0">
                <a:latin typeface="Arial" pitchFamily="34" charset="0"/>
                <a:cs typeface="Arial" pitchFamily="34" charset="0"/>
              </a:rPr>
              <a:t>Common Estimating Mistakes</a:t>
            </a:r>
          </a:p>
        </p:txBody>
      </p:sp>
      <p:sp>
        <p:nvSpPr>
          <p:cNvPr id="62468" name="Rectangle 3"/>
          <p:cNvSpPr>
            <a:spLocks noGrp="1" noChangeArrowheads="1"/>
          </p:cNvSpPr>
          <p:nvPr>
            <p:ph type="body" idx="1"/>
          </p:nvPr>
        </p:nvSpPr>
        <p:spPr>
          <a:xfrm>
            <a:off x="914400" y="2133600"/>
            <a:ext cx="7772400" cy="3505200"/>
          </a:xfrm>
        </p:spPr>
        <p:txBody>
          <a:bodyPr/>
          <a:lstStyle/>
          <a:p>
            <a:pPr>
              <a:lnSpc>
                <a:spcPct val="110000"/>
              </a:lnSpc>
            </a:pPr>
            <a:r>
              <a:rPr lang="en-US" altLang="en-US" sz="2000" dirty="0">
                <a:latin typeface="Arial" pitchFamily="34" charset="0"/>
                <a:cs typeface="Arial" pitchFamily="34" charset="0"/>
              </a:rPr>
              <a:t>Misread or misinterpreted specifications, drawing, or any other contract document</a:t>
            </a:r>
          </a:p>
          <a:p>
            <a:pPr>
              <a:lnSpc>
                <a:spcPct val="110000"/>
              </a:lnSpc>
            </a:pPr>
            <a:r>
              <a:rPr lang="en-US" altLang="en-US" sz="2000" dirty="0">
                <a:latin typeface="Arial" pitchFamily="34" charset="0"/>
                <a:cs typeface="Arial" pitchFamily="34" charset="0"/>
              </a:rPr>
              <a:t>Takeoff omissions or overlaps</a:t>
            </a:r>
          </a:p>
          <a:p>
            <a:pPr>
              <a:lnSpc>
                <a:spcPct val="110000"/>
              </a:lnSpc>
            </a:pPr>
            <a:r>
              <a:rPr lang="en-US" altLang="en-US" sz="2000" dirty="0">
                <a:latin typeface="Arial" pitchFamily="34" charset="0"/>
                <a:cs typeface="Arial" pitchFamily="34" charset="0"/>
              </a:rPr>
              <a:t>Missing quotes from subcontractors and vendors</a:t>
            </a:r>
          </a:p>
          <a:p>
            <a:pPr>
              <a:lnSpc>
                <a:spcPct val="110000"/>
              </a:lnSpc>
            </a:pPr>
            <a:r>
              <a:rPr lang="en-US" altLang="en-US" sz="2000" dirty="0">
                <a:latin typeface="Arial" pitchFamily="34" charset="0"/>
                <a:cs typeface="Arial" pitchFamily="34" charset="0"/>
              </a:rPr>
              <a:t>Estimating by unit price only</a:t>
            </a:r>
          </a:p>
          <a:p>
            <a:pPr>
              <a:lnSpc>
                <a:spcPct val="110000"/>
              </a:lnSpc>
            </a:pPr>
            <a:r>
              <a:rPr lang="en-US" altLang="en-US" sz="2000" dirty="0">
                <a:latin typeface="Arial" pitchFamily="34" charset="0"/>
                <a:cs typeface="Arial" pitchFamily="34" charset="0"/>
              </a:rPr>
              <a:t>Using the percentage method to establish the cost of certain systems without validating cost with subcontractors</a:t>
            </a:r>
          </a:p>
          <a:p>
            <a:pPr>
              <a:lnSpc>
                <a:spcPct val="110000"/>
              </a:lnSpc>
            </a:pPr>
            <a:r>
              <a:rPr lang="en-US" altLang="en-US" sz="2000" dirty="0">
                <a:latin typeface="Arial" pitchFamily="34" charset="0"/>
                <a:cs typeface="Arial" pitchFamily="34" charset="0"/>
              </a:rPr>
              <a:t>Crumbling under pressure to procure work – “High Risk Bidding”</a:t>
            </a:r>
          </a:p>
        </p:txBody>
      </p:sp>
      <p:sp>
        <p:nvSpPr>
          <p:cNvPr id="4" name="Rectangle 3">
            <a:extLst>
              <a:ext uri="{FF2B5EF4-FFF2-40B4-BE49-F238E27FC236}">
                <a16:creationId xmlns:a16="http://schemas.microsoft.com/office/drawing/2014/main" id="{83577988-6D7A-4150-9D5A-1295F8E4D38C}"/>
              </a:ext>
            </a:extLst>
          </p:cNvPr>
          <p:cNvSpPr txBox="1">
            <a:spLocks noChangeArrowheads="1"/>
          </p:cNvSpPr>
          <p:nvPr/>
        </p:nvSpPr>
        <p:spPr bwMode="auto">
          <a:xfrm>
            <a:off x="1141413" y="228600"/>
            <a:ext cx="6783387" cy="685800"/>
          </a:xfrm>
          <a:prstGeom prst="rect">
            <a:avLst/>
          </a:pr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2400" b="1" kern="0">
                <a:solidFill>
                  <a:schemeClr val="bg1"/>
                </a:solidFill>
                <a:latin typeface="Arial" pitchFamily="34" charset="0"/>
                <a:cs typeface="Arial" pitchFamily="34" charset="0"/>
              </a:rPr>
              <a:t>Managing a Successful Bid Process</a:t>
            </a:r>
            <a:br>
              <a:rPr lang="en-US" sz="2400" b="1" kern="0">
                <a:solidFill>
                  <a:schemeClr val="bg1"/>
                </a:solidFill>
                <a:latin typeface="Arial" pitchFamily="34" charset="0"/>
                <a:cs typeface="Arial" pitchFamily="34" charset="0"/>
              </a:rPr>
            </a:br>
            <a:endParaRPr lang="en-US" sz="1600" b="0"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84556877"/>
      </p:ext>
    </p:extLst>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85800" y="1066800"/>
            <a:ext cx="7772400" cy="1143000"/>
          </a:xfrm>
        </p:spPr>
        <p:txBody>
          <a:bodyPr/>
          <a:lstStyle/>
          <a:p>
            <a:r>
              <a:rPr lang="en-US" altLang="en-US" sz="2400" b="1" dirty="0">
                <a:latin typeface="Arial" pitchFamily="34" charset="0"/>
                <a:cs typeface="Arial" pitchFamily="34" charset="0"/>
              </a:rPr>
              <a:t>Common Estimating Mistakes (cont.)</a:t>
            </a:r>
          </a:p>
        </p:txBody>
      </p:sp>
      <p:sp>
        <p:nvSpPr>
          <p:cNvPr id="63492" name="Rectangle 3"/>
          <p:cNvSpPr>
            <a:spLocks noGrp="1" noChangeArrowheads="1"/>
          </p:cNvSpPr>
          <p:nvPr>
            <p:ph type="body" idx="1"/>
          </p:nvPr>
        </p:nvSpPr>
        <p:spPr>
          <a:xfrm>
            <a:off x="914400" y="2438400"/>
            <a:ext cx="7772400" cy="2286000"/>
          </a:xfrm>
        </p:spPr>
        <p:txBody>
          <a:bodyPr/>
          <a:lstStyle/>
          <a:p>
            <a:pPr>
              <a:lnSpc>
                <a:spcPct val="110000"/>
              </a:lnSpc>
            </a:pPr>
            <a:r>
              <a:rPr lang="en-US" altLang="en-US" sz="2000" dirty="0">
                <a:latin typeface="Arial" pitchFamily="34" charset="0"/>
                <a:cs typeface="Arial" pitchFamily="34" charset="0"/>
              </a:rPr>
              <a:t>Cutting prices to meet or beat someone else’s quote</a:t>
            </a:r>
          </a:p>
          <a:p>
            <a:pPr>
              <a:lnSpc>
                <a:spcPct val="110000"/>
              </a:lnSpc>
            </a:pPr>
            <a:r>
              <a:rPr lang="en-US" altLang="en-US" sz="2000" dirty="0">
                <a:latin typeface="Arial" pitchFamily="34" charset="0"/>
                <a:cs typeface="Arial" pitchFamily="34" charset="0"/>
              </a:rPr>
              <a:t>Underestimating the complexity of a project</a:t>
            </a:r>
          </a:p>
          <a:p>
            <a:pPr>
              <a:lnSpc>
                <a:spcPct val="110000"/>
              </a:lnSpc>
            </a:pPr>
            <a:r>
              <a:rPr lang="en-US" altLang="en-US" sz="2000" dirty="0">
                <a:latin typeface="Arial" pitchFamily="34" charset="0"/>
                <a:cs typeface="Arial" pitchFamily="34" charset="0"/>
              </a:rPr>
              <a:t>Relying on change orders to cover scope gaps</a:t>
            </a:r>
          </a:p>
          <a:p>
            <a:pPr>
              <a:lnSpc>
                <a:spcPct val="110000"/>
              </a:lnSpc>
            </a:pPr>
            <a:r>
              <a:rPr lang="en-US" altLang="en-US" sz="2000" dirty="0">
                <a:latin typeface="Arial" pitchFamily="34" charset="0"/>
                <a:cs typeface="Arial" pitchFamily="34" charset="0"/>
              </a:rPr>
              <a:t>Undertaking a project with incomplete bid documents</a:t>
            </a:r>
          </a:p>
          <a:p>
            <a:pPr>
              <a:lnSpc>
                <a:spcPct val="110000"/>
              </a:lnSpc>
            </a:pPr>
            <a:r>
              <a:rPr lang="en-US" altLang="en-US" sz="2000" dirty="0">
                <a:latin typeface="Arial" pitchFamily="34" charset="0"/>
                <a:cs typeface="Arial" pitchFamily="34" charset="0"/>
              </a:rPr>
              <a:t>Failure to ask questions</a:t>
            </a:r>
          </a:p>
        </p:txBody>
      </p:sp>
      <p:sp>
        <p:nvSpPr>
          <p:cNvPr id="4" name="Rectangle 3">
            <a:extLst>
              <a:ext uri="{FF2B5EF4-FFF2-40B4-BE49-F238E27FC236}">
                <a16:creationId xmlns:a16="http://schemas.microsoft.com/office/drawing/2014/main" id="{8B860E22-6B5D-4EEF-AE6F-FED9C4E6EA28}"/>
              </a:ext>
            </a:extLst>
          </p:cNvPr>
          <p:cNvSpPr txBox="1">
            <a:spLocks noChangeArrowheads="1"/>
          </p:cNvSpPr>
          <p:nvPr/>
        </p:nvSpPr>
        <p:spPr bwMode="auto">
          <a:xfrm>
            <a:off x="1141413" y="228600"/>
            <a:ext cx="6783387" cy="685800"/>
          </a:xfrm>
          <a:prstGeom prst="rect">
            <a:avLst/>
          </a:pr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2400" b="1" kern="0">
                <a:solidFill>
                  <a:schemeClr val="bg1"/>
                </a:solidFill>
                <a:latin typeface="Arial" pitchFamily="34" charset="0"/>
                <a:cs typeface="Arial" pitchFamily="34" charset="0"/>
              </a:rPr>
              <a:t>Managing a Successful Bid Process</a:t>
            </a:r>
            <a:br>
              <a:rPr lang="en-US" sz="2400" b="1" kern="0">
                <a:solidFill>
                  <a:schemeClr val="bg1"/>
                </a:solidFill>
                <a:latin typeface="Arial" pitchFamily="34" charset="0"/>
                <a:cs typeface="Arial" pitchFamily="34" charset="0"/>
              </a:rPr>
            </a:br>
            <a:endParaRPr lang="en-US" sz="1600" b="0"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85415025"/>
      </p:ext>
    </p:extLst>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838200" y="1143000"/>
            <a:ext cx="7772400" cy="1295400"/>
          </a:xfrm>
        </p:spPr>
        <p:txBody>
          <a:bodyPr/>
          <a:lstStyle/>
          <a:p>
            <a:r>
              <a:rPr lang="en-US" altLang="en-US" sz="2400" b="1" dirty="0">
                <a:latin typeface="Arial" pitchFamily="34" charset="0"/>
                <a:cs typeface="Arial" pitchFamily="34" charset="0"/>
              </a:rPr>
              <a:t>How to Improve your Estimating Procedure</a:t>
            </a:r>
          </a:p>
        </p:txBody>
      </p:sp>
      <p:sp>
        <p:nvSpPr>
          <p:cNvPr id="64516" name="Rectangle 3"/>
          <p:cNvSpPr>
            <a:spLocks noGrp="1" noChangeArrowheads="1"/>
          </p:cNvSpPr>
          <p:nvPr>
            <p:ph type="body" idx="1"/>
          </p:nvPr>
        </p:nvSpPr>
        <p:spPr>
          <a:xfrm>
            <a:off x="914400" y="2514600"/>
            <a:ext cx="7772400" cy="2971800"/>
          </a:xfrm>
        </p:spPr>
        <p:txBody>
          <a:bodyPr/>
          <a:lstStyle/>
          <a:p>
            <a:r>
              <a:rPr lang="en-US" altLang="en-US" sz="2000" dirty="0">
                <a:latin typeface="Arial" pitchFamily="34" charset="0"/>
                <a:cs typeface="Arial" pitchFamily="34" charset="0"/>
              </a:rPr>
              <a:t>Internal labor rates and current material prices should be stored in your database.</a:t>
            </a:r>
          </a:p>
          <a:p>
            <a:r>
              <a:rPr lang="en-US" altLang="en-US" sz="2000" dirty="0">
                <a:latin typeface="Arial" pitchFamily="34" charset="0"/>
                <a:cs typeface="Arial" pitchFamily="34" charset="0"/>
              </a:rPr>
              <a:t>Manual estimating is not cost effective and it is subject to errors and omissions.</a:t>
            </a:r>
          </a:p>
          <a:p>
            <a:r>
              <a:rPr lang="en-US" altLang="en-US" sz="2000" dirty="0">
                <a:latin typeface="Arial" pitchFamily="34" charset="0"/>
                <a:cs typeface="Arial" pitchFamily="34" charset="0"/>
              </a:rPr>
              <a:t>Technology driven estimating is the standard. </a:t>
            </a:r>
          </a:p>
          <a:p>
            <a:r>
              <a:rPr lang="en-US" altLang="en-US" sz="2000" dirty="0">
                <a:latin typeface="Arial" pitchFamily="34" charset="0"/>
                <a:cs typeface="Arial" pitchFamily="34" charset="0"/>
              </a:rPr>
              <a:t>Establish the company unit cost for labor with the appropriate mark-ups.</a:t>
            </a:r>
          </a:p>
          <a:p>
            <a:r>
              <a:rPr lang="en-US" altLang="en-US" sz="2000" dirty="0">
                <a:latin typeface="Arial" pitchFamily="34" charset="0"/>
                <a:cs typeface="Arial" pitchFamily="34" charset="0"/>
              </a:rPr>
              <a:t>Establish an estimate review procedure.  “War Room”</a:t>
            </a:r>
          </a:p>
        </p:txBody>
      </p:sp>
      <p:sp>
        <p:nvSpPr>
          <p:cNvPr id="4" name="Rectangle 3">
            <a:extLst>
              <a:ext uri="{FF2B5EF4-FFF2-40B4-BE49-F238E27FC236}">
                <a16:creationId xmlns:a16="http://schemas.microsoft.com/office/drawing/2014/main" id="{3AF19737-0493-416F-B7F5-71B0DD38F9DD}"/>
              </a:ext>
            </a:extLst>
          </p:cNvPr>
          <p:cNvSpPr txBox="1">
            <a:spLocks noChangeArrowheads="1"/>
          </p:cNvSpPr>
          <p:nvPr/>
        </p:nvSpPr>
        <p:spPr bwMode="auto">
          <a:xfrm>
            <a:off x="1141413" y="228600"/>
            <a:ext cx="6783387" cy="685800"/>
          </a:xfrm>
          <a:prstGeom prst="rect">
            <a:avLst/>
          </a:prstGeom>
          <a:gradFill rotWithShape="0">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2400" b="1" kern="0">
                <a:solidFill>
                  <a:schemeClr val="bg1"/>
                </a:solidFill>
                <a:latin typeface="Arial" pitchFamily="34" charset="0"/>
                <a:cs typeface="Arial" pitchFamily="34" charset="0"/>
              </a:rPr>
              <a:t>Managing a Successful Bid Process</a:t>
            </a:r>
            <a:br>
              <a:rPr lang="en-US" sz="2400" b="1" kern="0">
                <a:solidFill>
                  <a:schemeClr val="bg1"/>
                </a:solidFill>
                <a:latin typeface="Arial" pitchFamily="34" charset="0"/>
                <a:cs typeface="Arial" pitchFamily="34" charset="0"/>
              </a:rPr>
            </a:br>
            <a:endParaRPr lang="en-US" sz="1600" b="0" kern="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06021916"/>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02A0ED-C794-47DC-B58E-1661C4659A95}"/>
              </a:ext>
            </a:extLst>
          </p:cNvPr>
          <p:cNvSpPr>
            <a:spLocks noGrp="1"/>
          </p:cNvSpPr>
          <p:nvPr>
            <p:ph idx="1"/>
          </p:nvPr>
        </p:nvSpPr>
        <p:spPr>
          <a:xfrm>
            <a:off x="457200" y="1676400"/>
            <a:ext cx="8229600" cy="4525963"/>
          </a:xfrm>
        </p:spPr>
        <p:txBody>
          <a:bodyPr/>
          <a:lstStyle/>
          <a:p>
            <a:pPr>
              <a:defRPr/>
            </a:pPr>
            <a:endParaRPr lang="en-US" sz="2000" dirty="0"/>
          </a:p>
          <a:p>
            <a:pPr marL="0" indent="0">
              <a:buFontTx/>
              <a:buNone/>
              <a:defRPr/>
            </a:pPr>
            <a:endParaRPr lang="en-US" sz="2000" dirty="0"/>
          </a:p>
        </p:txBody>
      </p:sp>
      <p:sp>
        <p:nvSpPr>
          <p:cNvPr id="54275" name="Text Box 13"/>
          <p:cNvSpPr txBox="1">
            <a:spLocks noChangeArrowheads="1"/>
          </p:cNvSpPr>
          <p:nvPr/>
        </p:nvSpPr>
        <p:spPr bwMode="auto">
          <a:xfrm>
            <a:off x="381000" y="4481513"/>
            <a:ext cx="8229600" cy="62388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lnSpc>
                <a:spcPct val="115000"/>
              </a:lnSpc>
              <a:spcAft>
                <a:spcPts val="1000"/>
              </a:spcAft>
            </a:pPr>
            <a:r>
              <a:rPr lang="en-US" altLang="en-US" sz="1800" u="sng" dirty="0">
                <a:latin typeface="Calibri" pitchFamily="34" charset="0"/>
                <a:ea typeface="Calibri" pitchFamily="34" charset="0"/>
                <a:cs typeface="Times New Roman" pitchFamily="18" charset="0"/>
              </a:rPr>
              <a:t>Management</a:t>
            </a:r>
            <a:r>
              <a:rPr lang="en-US" altLang="en-US" sz="1800" dirty="0">
                <a:latin typeface="Calibri" pitchFamily="34" charset="0"/>
                <a:ea typeface="Calibri" pitchFamily="34" charset="0"/>
                <a:cs typeface="Times New Roman" pitchFamily="18" charset="0"/>
              </a:rPr>
              <a:t>          </a:t>
            </a:r>
            <a:r>
              <a:rPr lang="en-US" altLang="en-US" sz="1800" u="sng" dirty="0">
                <a:latin typeface="Calibri" pitchFamily="34" charset="0"/>
                <a:ea typeface="Calibri" pitchFamily="34" charset="0"/>
                <a:cs typeface="Times New Roman" pitchFamily="18" charset="0"/>
              </a:rPr>
              <a:t>Accountability</a:t>
            </a:r>
            <a:r>
              <a:rPr lang="en-US" altLang="en-US" sz="1800" dirty="0">
                <a:latin typeface="Calibri" pitchFamily="34" charset="0"/>
                <a:ea typeface="Calibri" pitchFamily="34" charset="0"/>
                <a:cs typeface="Times New Roman" pitchFamily="18" charset="0"/>
              </a:rPr>
              <a:t>	   </a:t>
            </a:r>
            <a:r>
              <a:rPr lang="en-US" altLang="en-US" sz="1800" u="sng" dirty="0">
                <a:latin typeface="Calibri" pitchFamily="34" charset="0"/>
                <a:ea typeface="Calibri" pitchFamily="34" charset="0"/>
                <a:cs typeface="Times New Roman" pitchFamily="18" charset="0"/>
              </a:rPr>
              <a:t>Critical Thinking</a:t>
            </a:r>
            <a:r>
              <a:rPr lang="en-US" altLang="en-US" sz="1800" dirty="0">
                <a:latin typeface="Calibri" pitchFamily="34" charset="0"/>
                <a:ea typeface="Calibri" pitchFamily="34" charset="0"/>
                <a:cs typeface="Times New Roman" pitchFamily="18" charset="0"/>
              </a:rPr>
              <a:t>      </a:t>
            </a:r>
            <a:r>
              <a:rPr lang="en-US" altLang="en-US" sz="1800" u="sng" dirty="0">
                <a:latin typeface="Calibri" pitchFamily="34" charset="0"/>
                <a:ea typeface="Calibri" pitchFamily="34" charset="0"/>
                <a:cs typeface="Times New Roman" pitchFamily="18" charset="0"/>
              </a:rPr>
              <a:t>Listen</a:t>
            </a:r>
          </a:p>
        </p:txBody>
      </p:sp>
      <p:pic>
        <p:nvPicPr>
          <p:cNvPr id="54276" name="Picture 5" descr="pic of audit  - Manage Your Risk in a dangerous world - JPG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13"/>
          <p:cNvSpPr txBox="1">
            <a:spLocks noChangeArrowheads="1"/>
          </p:cNvSpPr>
          <p:nvPr/>
        </p:nvSpPr>
        <p:spPr bwMode="auto">
          <a:xfrm>
            <a:off x="1203325" y="5348288"/>
            <a:ext cx="6553200" cy="62388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lnSpc>
                <a:spcPct val="115000"/>
              </a:lnSpc>
              <a:spcAft>
                <a:spcPts val="1000"/>
              </a:spcAft>
            </a:pPr>
            <a:r>
              <a:rPr lang="en-US" altLang="en-US" sz="2800" dirty="0">
                <a:latin typeface="Calibri" pitchFamily="34" charset="0"/>
                <a:ea typeface="Calibri" pitchFamily="34" charset="0"/>
                <a:cs typeface="Times New Roman" pitchFamily="18" charset="0"/>
              </a:rPr>
              <a:t>Don’t Roll the Dice on Your Business</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52400" y="2095500"/>
            <a:ext cx="8763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Font typeface="Wingdings" pitchFamily="2" charset="2"/>
              <a:buNone/>
            </a:pPr>
            <a:r>
              <a:rPr lang="en-US" altLang="en-US" sz="3600" u="sng" dirty="0">
                <a:solidFill>
                  <a:schemeClr val="tx1"/>
                </a:solidFill>
                <a:latin typeface="Arial Narrow" pitchFamily="34" charset="0"/>
              </a:rPr>
              <a:t>FOR EVERY ACTION THERE IS A REACTION</a:t>
            </a:r>
          </a:p>
          <a:p>
            <a:pPr marL="342900" indent="-342900">
              <a:spcBef>
                <a:spcPct val="20000"/>
              </a:spcBef>
              <a:buFont typeface="Wingdings" pitchFamily="2" charset="2"/>
              <a:buNone/>
            </a:pPr>
            <a:endParaRPr lang="en-US" altLang="en-US" sz="3600" u="sng" dirty="0">
              <a:solidFill>
                <a:schemeClr val="accent2"/>
              </a:solidFill>
              <a:latin typeface="Arial Narrow" pitchFamily="34" charset="0"/>
            </a:endParaRPr>
          </a:p>
          <a:p>
            <a:pPr marL="342900" indent="-342900">
              <a:spcBef>
                <a:spcPct val="20000"/>
              </a:spcBef>
              <a:buFont typeface="Wingdings" pitchFamily="2" charset="2"/>
              <a:buNone/>
            </a:pPr>
            <a:endParaRPr lang="en-US" altLang="en-US" sz="1800" dirty="0">
              <a:solidFill>
                <a:schemeClr val="accent2"/>
              </a:solidFill>
              <a:latin typeface="Arial Narrow" pitchFamily="34" charset="0"/>
            </a:endParaRPr>
          </a:p>
          <a:p>
            <a:pPr marL="342900" indent="-342900">
              <a:spcBef>
                <a:spcPct val="20000"/>
              </a:spcBef>
              <a:buFont typeface="Wingdings" pitchFamily="2" charset="2"/>
              <a:buNone/>
            </a:pPr>
            <a:endParaRPr lang="en-US" altLang="en-US" sz="1800" i="1" dirty="0">
              <a:solidFill>
                <a:schemeClr val="accent2"/>
              </a:solidFill>
            </a:endParaRPr>
          </a:p>
          <a:p>
            <a:pPr marL="342900" indent="-342900">
              <a:spcBef>
                <a:spcPct val="20000"/>
              </a:spcBef>
              <a:buFont typeface="Wingdings" pitchFamily="2" charset="2"/>
              <a:buNone/>
            </a:pPr>
            <a:endParaRPr lang="en-US" altLang="en-US" sz="1800" i="1" dirty="0">
              <a:solidFill>
                <a:schemeClr val="accent2"/>
              </a:solidFill>
            </a:endParaRPr>
          </a:p>
          <a:p>
            <a:pPr marL="342900" indent="-342900">
              <a:spcBef>
                <a:spcPct val="20000"/>
              </a:spcBef>
              <a:buFont typeface="Wingdings" pitchFamily="2" charset="2"/>
              <a:buNone/>
            </a:pPr>
            <a:r>
              <a:rPr lang="en-US" altLang="en-US" sz="2400" i="1" dirty="0">
                <a:solidFill>
                  <a:schemeClr val="accent2"/>
                </a:solidFill>
              </a:rPr>
              <a:t>			</a:t>
            </a:r>
          </a:p>
        </p:txBody>
      </p:sp>
      <p:sp>
        <p:nvSpPr>
          <p:cNvPr id="164869" name="Text Box 5"/>
          <p:cNvSpPr txBox="1">
            <a:spLocks noChangeArrowheads="1"/>
          </p:cNvSpPr>
          <p:nvPr/>
        </p:nvSpPr>
        <p:spPr bwMode="auto">
          <a:xfrm>
            <a:off x="1143000" y="3200400"/>
            <a:ext cx="7010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spcBef>
                <a:spcPct val="50000"/>
              </a:spcBef>
            </a:pPr>
            <a:r>
              <a:rPr lang="en-US" altLang="en-US" sz="3600" u="sng" dirty="0">
                <a:latin typeface="Arial Narrow" pitchFamily="34" charset="0"/>
              </a:rPr>
              <a:t>FOR EVERY CAUSE AN AFFECT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dissolve">
                                      <p:cBhvr>
                                        <p:cTn id="7" dur="500"/>
                                        <p:tgtEl>
                                          <p:spTgt spid="16486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164869"/>
                                        </p:tgtEl>
                                        <p:attrNameLst>
                                          <p:attrName>style.visibility</p:attrName>
                                        </p:attrNameLst>
                                      </p:cBhvr>
                                      <p:to>
                                        <p:strVal val="visible"/>
                                      </p:to>
                                    </p:set>
                                    <p:animEffect transition="in" filter="dissolve">
                                      <p:cBhvr>
                                        <p:cTn id="11" dur="500"/>
                                        <p:tgtEl>
                                          <p:spTgt spid="164869"/>
                                        </p:tgtEl>
                                      </p:cBhvr>
                                    </p:animEffec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utoUpdateAnimBg="0"/>
      <p:bldP spid="16486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wner\AppData\Local\Microsoft\Windows\Temporary Internet Files\Content.IE5\VS4XF20D\CMP_Logo_for_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549900"/>
            <a:ext cx="22717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Placeholder 6"/>
          <p:cNvPicPr>
            <a:picLocks noChangeAspect="1"/>
          </p:cNvPicPr>
          <p:nvPr/>
        </p:nvPicPr>
        <p:blipFill>
          <a:blip r:embed="rId4">
            <a:extLst>
              <a:ext uri="{28A0092B-C50C-407E-A947-70E740481C1C}">
                <a14:useLocalDpi xmlns:a14="http://schemas.microsoft.com/office/drawing/2010/main" val="0"/>
              </a:ext>
            </a:extLst>
          </a:blip>
          <a:srcRect t="9259" b="9259"/>
          <a:stretch>
            <a:fillRect/>
          </a:stretch>
        </p:blipFill>
        <p:spPr bwMode="auto">
          <a:xfrm>
            <a:off x="457200" y="609600"/>
            <a:ext cx="22875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4">
            <a:extLst>
              <a:ext uri="{FF2B5EF4-FFF2-40B4-BE49-F238E27FC236}">
                <a16:creationId xmlns:a16="http://schemas.microsoft.com/office/drawing/2014/main" id="{94ED1CF6-55EA-43AF-98AA-6A913F7FA8D0}"/>
              </a:ext>
            </a:extLst>
          </p:cNvPr>
          <p:cNvSpPr>
            <a:spLocks noGrp="1"/>
          </p:cNvSpPr>
          <p:nvPr>
            <p:ph type="body" sz="quarter" idx="11"/>
          </p:nvPr>
        </p:nvSpPr>
        <p:spPr>
          <a:xfrm>
            <a:off x="457200" y="3429000"/>
            <a:ext cx="2287588" cy="2120900"/>
          </a:xfrm>
          <a:solidFill>
            <a:schemeClr val="bg1">
              <a:lumMod val="85000"/>
            </a:schemeClr>
          </a:solidFill>
        </p:spPr>
        <p:txBody>
          <a:bodyPr>
            <a:normAutofit/>
          </a:bodyPr>
          <a:lstStyle/>
          <a:p>
            <a:pPr>
              <a:defRPr/>
            </a:pPr>
            <a:endParaRPr lang="en-US" sz="1000" b="1" dirty="0"/>
          </a:p>
          <a:p>
            <a:pPr>
              <a:defRPr/>
            </a:pPr>
            <a:r>
              <a:rPr lang="en-US" sz="1000" b="1" dirty="0">
                <a:latin typeface="Arial" pitchFamily="34" charset="0"/>
                <a:cs typeface="Arial" pitchFamily="34" charset="0"/>
              </a:rPr>
              <a:t>Marvin L. Johnson CCA, CCP</a:t>
            </a:r>
          </a:p>
          <a:p>
            <a:pPr>
              <a:defRPr/>
            </a:pPr>
            <a:r>
              <a:rPr lang="en-US" sz="1000" dirty="0">
                <a:latin typeface="Arial" pitchFamily="34" charset="0"/>
                <a:cs typeface="Arial" pitchFamily="34" charset="0"/>
              </a:rPr>
              <a:t>Senior Consultant-Member  Owners Representative and Advisory Services </a:t>
            </a:r>
          </a:p>
          <a:p>
            <a:pPr>
              <a:defRPr/>
            </a:pPr>
            <a:endParaRPr lang="en-US" sz="1000" dirty="0">
              <a:latin typeface="Arial" pitchFamily="34" charset="0"/>
              <a:cs typeface="Arial" pitchFamily="34" charset="0"/>
            </a:endParaRPr>
          </a:p>
          <a:p>
            <a:pPr>
              <a:lnSpc>
                <a:spcPct val="150000"/>
              </a:lnSpc>
              <a:defRPr/>
            </a:pPr>
            <a:r>
              <a:rPr lang="en-US" sz="800" b="1" dirty="0">
                <a:latin typeface="Arial" pitchFamily="34" charset="0"/>
                <a:cs typeface="Arial" pitchFamily="34" charset="0"/>
              </a:rPr>
              <a:t>Missouri Baptist Medical Center</a:t>
            </a:r>
          </a:p>
          <a:p>
            <a:pPr>
              <a:lnSpc>
                <a:spcPct val="150000"/>
              </a:lnSpc>
              <a:defRPr/>
            </a:pPr>
            <a:r>
              <a:rPr lang="en-US" sz="800" b="1" dirty="0">
                <a:latin typeface="Arial" pitchFamily="34" charset="0"/>
                <a:cs typeface="Arial" pitchFamily="34" charset="0"/>
              </a:rPr>
              <a:t>BJC HealthCare Campus Renewal Program</a:t>
            </a:r>
          </a:p>
          <a:p>
            <a:pPr>
              <a:lnSpc>
                <a:spcPct val="150000"/>
              </a:lnSpc>
              <a:defRPr/>
            </a:pPr>
            <a:r>
              <a:rPr lang="en-US" sz="800" b="1" dirty="0">
                <a:latin typeface="Arial" pitchFamily="34" charset="0"/>
                <a:cs typeface="Arial" pitchFamily="34" charset="0"/>
              </a:rPr>
              <a:t>St. Louis Cardinals New Busch Stadium</a:t>
            </a:r>
          </a:p>
          <a:p>
            <a:pPr>
              <a:lnSpc>
                <a:spcPct val="150000"/>
              </a:lnSpc>
              <a:defRPr/>
            </a:pPr>
            <a:r>
              <a:rPr lang="en-US" sz="800" b="1" dirty="0">
                <a:latin typeface="Arial" pitchFamily="34" charset="0"/>
                <a:cs typeface="Arial" pitchFamily="34" charset="0"/>
              </a:rPr>
              <a:t>St. Louis Riverfront Football Stadium</a:t>
            </a:r>
          </a:p>
          <a:p>
            <a:pPr>
              <a:lnSpc>
                <a:spcPct val="150000"/>
              </a:lnSpc>
              <a:defRPr/>
            </a:pPr>
            <a:r>
              <a:rPr lang="en-US" sz="800" b="1" dirty="0">
                <a:latin typeface="Arial" pitchFamily="34" charset="0"/>
                <a:cs typeface="Arial" pitchFamily="34" charset="0"/>
              </a:rPr>
              <a:t>Miami Dolphins Sun Life Stadium </a:t>
            </a:r>
          </a:p>
          <a:p>
            <a:pPr>
              <a:defRPr/>
            </a:pPr>
            <a:endParaRPr lang="en-US" sz="900" b="1" dirty="0">
              <a:latin typeface="Arial" pitchFamily="34" charset="0"/>
              <a:cs typeface="Arial" pitchFamily="34" charset="0"/>
            </a:endParaRPr>
          </a:p>
        </p:txBody>
      </p:sp>
      <p:sp>
        <p:nvSpPr>
          <p:cNvPr id="9221" name="Text Placeholder 2"/>
          <p:cNvSpPr>
            <a:spLocks noGrp="1" noChangeArrowheads="1"/>
          </p:cNvSpPr>
          <p:nvPr>
            <p:ph type="body" idx="1"/>
          </p:nvPr>
        </p:nvSpPr>
        <p:spPr>
          <a:xfrm>
            <a:off x="685800" y="533400"/>
            <a:ext cx="7888288" cy="619125"/>
          </a:xfrm>
        </p:spPr>
        <p:txBody>
          <a:bodyPr/>
          <a:lstStyle/>
          <a:p>
            <a:pPr algn="ctr"/>
            <a:r>
              <a:rPr lang="en-US" altLang="en-US" sz="3200" b="1" dirty="0">
                <a:latin typeface="Arial" pitchFamily="34" charset="0"/>
                <a:cs typeface="Arial" pitchFamily="34" charset="0"/>
              </a:rPr>
              <a:t> </a:t>
            </a:r>
          </a:p>
          <a:p>
            <a:pPr algn="ctr"/>
            <a:r>
              <a:rPr lang="en-US" altLang="en-US" b="1" dirty="0">
                <a:latin typeface="Arial" pitchFamily="34" charset="0"/>
                <a:cs typeface="Arial" pitchFamily="34" charset="0"/>
              </a:rPr>
              <a:t>2018 Speaker Information</a:t>
            </a:r>
          </a:p>
        </p:txBody>
      </p:sp>
      <p:sp>
        <p:nvSpPr>
          <p:cNvPr id="12" name="Content Placeholder 2">
            <a:extLst>
              <a:ext uri="{FF2B5EF4-FFF2-40B4-BE49-F238E27FC236}">
                <a16:creationId xmlns:a16="http://schemas.microsoft.com/office/drawing/2014/main" id="{3B00798C-EBEA-41D7-BAA3-2D9C35F6F3AF}"/>
              </a:ext>
            </a:extLst>
          </p:cNvPr>
          <p:cNvSpPr txBox="1">
            <a:spLocks/>
          </p:cNvSpPr>
          <p:nvPr/>
        </p:nvSpPr>
        <p:spPr bwMode="auto">
          <a:xfrm>
            <a:off x="2817813" y="3429000"/>
            <a:ext cx="5867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200">
                <a:solidFill>
                  <a:schemeClr val="tx1"/>
                </a:solidFill>
                <a:latin typeface="Times New Roman" pitchFamily="18" charset="0"/>
              </a:defRPr>
            </a:lvl1pPr>
            <a:lvl2pPr marL="628650" indent="-171450">
              <a:defRPr sz="2800">
                <a:solidFill>
                  <a:schemeClr val="tx1"/>
                </a:solidFill>
                <a:latin typeface="Times New Roman" pitchFamily="18" charset="0"/>
              </a:defRPr>
            </a:lvl2pPr>
            <a:lvl3pPr marL="914400">
              <a:defRPr sz="2400">
                <a:solidFill>
                  <a:schemeClr val="tx1"/>
                </a:solidFill>
                <a:latin typeface="Times New Roman" pitchFamily="18" charset="0"/>
              </a:defRPr>
            </a:lvl3pPr>
            <a:lvl4pPr marL="1371600">
              <a:defRPr sz="2000">
                <a:solidFill>
                  <a:schemeClr val="tx1"/>
                </a:solidFill>
                <a:latin typeface="Times New Roman" pitchFamily="18" charset="0"/>
              </a:defRPr>
            </a:lvl4pPr>
            <a:lvl5pPr marL="1828800">
              <a:defRPr sz="2000">
                <a:solidFill>
                  <a:schemeClr val="tx1"/>
                </a:solidFill>
                <a:latin typeface="Times New Roman" pitchFamily="18" charset="0"/>
              </a:defRPr>
            </a:lvl5pPr>
            <a:lvl6pPr marL="2286000">
              <a:defRPr sz="2000">
                <a:solidFill>
                  <a:schemeClr val="tx1"/>
                </a:solidFill>
                <a:latin typeface="Times New Roman" pitchFamily="18" charset="0"/>
              </a:defRPr>
            </a:lvl6pPr>
            <a:lvl7pPr marL="2743200">
              <a:defRPr sz="2000">
                <a:solidFill>
                  <a:schemeClr val="tx1"/>
                </a:solidFill>
                <a:latin typeface="Times New Roman" pitchFamily="18" charset="0"/>
              </a:defRPr>
            </a:lvl7pPr>
            <a:lvl8pPr marL="3200400">
              <a:defRPr sz="2000">
                <a:solidFill>
                  <a:schemeClr val="tx1"/>
                </a:solidFill>
                <a:latin typeface="Times New Roman" pitchFamily="18" charset="0"/>
              </a:defRPr>
            </a:lvl8pPr>
            <a:lvl9pPr marL="3657600">
              <a:defRPr sz="2000">
                <a:solidFill>
                  <a:schemeClr val="tx1"/>
                </a:solidFill>
                <a:latin typeface="Times New Roman" pitchFamily="18" charset="0"/>
              </a:defRPr>
            </a:lvl9pPr>
          </a:lstStyle>
          <a:p>
            <a:pPr>
              <a:spcBef>
                <a:spcPct val="20000"/>
              </a:spcBef>
            </a:pPr>
            <a:endParaRPr lang="en-US" sz="1100" dirty="0">
              <a:latin typeface="Arial" pitchFamily="34" charset="0"/>
              <a:cs typeface="Arial" pitchFamily="34" charset="0"/>
            </a:endParaRPr>
          </a:p>
          <a:p>
            <a:pPr>
              <a:spcBef>
                <a:spcPct val="20000"/>
              </a:spcBef>
            </a:pPr>
            <a:endParaRPr lang="en-US" sz="1100" dirty="0">
              <a:latin typeface="Arial" pitchFamily="34" charset="0"/>
              <a:cs typeface="Arial" pitchFamily="34" charset="0"/>
            </a:endParaRPr>
          </a:p>
          <a:p>
            <a:pPr>
              <a:spcBef>
                <a:spcPct val="20000"/>
              </a:spcBef>
            </a:pPr>
            <a:endParaRPr lang="en-US" sz="1100" dirty="0">
              <a:latin typeface="Arial" pitchFamily="34" charset="0"/>
              <a:cs typeface="Arial" pitchFamily="34" charset="0"/>
            </a:endParaRPr>
          </a:p>
          <a:p>
            <a:pPr>
              <a:spcBef>
                <a:spcPct val="20000"/>
              </a:spcBef>
            </a:pPr>
            <a:endParaRPr lang="en-US" sz="1100" dirty="0">
              <a:latin typeface="Arial" pitchFamily="34" charset="0"/>
              <a:cs typeface="Arial" pitchFamily="34" charset="0"/>
            </a:endParaRPr>
          </a:p>
          <a:p>
            <a:pPr>
              <a:spcBef>
                <a:spcPct val="20000"/>
              </a:spcBef>
            </a:pPr>
            <a:r>
              <a:rPr lang="en-US" sz="1100" dirty="0">
                <a:latin typeface="Arial" pitchFamily="34" charset="0"/>
                <a:cs typeface="Arial" pitchFamily="34" charset="0"/>
              </a:rPr>
              <a:t>RELEVANT EXPERIENCE</a:t>
            </a:r>
          </a:p>
          <a:p>
            <a:pPr algn="just">
              <a:spcBef>
                <a:spcPct val="20000"/>
              </a:spcBef>
              <a:buFontTx/>
              <a:buChar char="•"/>
            </a:pPr>
            <a:r>
              <a:rPr lang="en-US" sz="1100" dirty="0">
                <a:latin typeface="Arial" pitchFamily="34" charset="0"/>
                <a:cs typeface="Arial" pitchFamily="34" charset="0"/>
              </a:rPr>
              <a:t>32 years of construction management experience in local, regional and national design and construction markets. </a:t>
            </a:r>
          </a:p>
          <a:p>
            <a:pPr algn="just">
              <a:spcBef>
                <a:spcPct val="20000"/>
              </a:spcBef>
              <a:buFontTx/>
              <a:buChar char="•"/>
            </a:pPr>
            <a:r>
              <a:rPr lang="en-US" sz="1100" dirty="0">
                <a:latin typeface="Arial" pitchFamily="34" charset="0"/>
                <a:cs typeface="Arial" pitchFamily="34" charset="0"/>
              </a:rPr>
              <a:t>Sr. Project Management and Executive Operations level expertise has contributed to managing, shaping and placement of over $1 Billion of construction. </a:t>
            </a:r>
          </a:p>
          <a:p>
            <a:pPr algn="just">
              <a:spcBef>
                <a:spcPct val="20000"/>
              </a:spcBef>
              <a:buFontTx/>
              <a:buChar char="•"/>
            </a:pPr>
            <a:r>
              <a:rPr lang="en-US" sz="1100" dirty="0">
                <a:latin typeface="Arial" pitchFamily="34" charset="0"/>
                <a:cs typeface="Arial" pitchFamily="34" charset="0"/>
              </a:rPr>
              <a:t>Recipient of several (CNR) Construction News &amp; Review Regional Excellence Awards for Construction Cost Effectiveness and Partnering Excellence. </a:t>
            </a:r>
          </a:p>
          <a:p>
            <a:pPr>
              <a:spcBef>
                <a:spcPct val="20000"/>
              </a:spcBef>
              <a:buFontTx/>
              <a:buChar char="•"/>
            </a:pPr>
            <a:r>
              <a:rPr lang="en-US" sz="1100" dirty="0">
                <a:latin typeface="Arial" pitchFamily="34" charset="0"/>
                <a:cs typeface="Arial" pitchFamily="34" charset="0"/>
              </a:rPr>
              <a:t>$Billion Dollar Impact Program – Inaugural Year 2012</a:t>
            </a:r>
          </a:p>
          <a:p>
            <a:pPr lvl="1">
              <a:spcBef>
                <a:spcPct val="20000"/>
              </a:spcBef>
              <a:buFont typeface="Arial" pitchFamily="34" charset="0"/>
              <a:buChar char="•"/>
            </a:pPr>
            <a:r>
              <a:rPr lang="en-US" sz="1000" b="0" dirty="0">
                <a:latin typeface="Arial" pitchFamily="34" charset="0"/>
                <a:cs typeface="Arial" pitchFamily="34" charset="0"/>
              </a:rPr>
              <a:t>St. Louis Minority Supplier Development Council</a:t>
            </a:r>
          </a:p>
          <a:p>
            <a:pPr>
              <a:spcBef>
                <a:spcPct val="20000"/>
              </a:spcBef>
              <a:buFontTx/>
              <a:buChar char="•"/>
            </a:pPr>
            <a:r>
              <a:rPr lang="en-US" sz="1100" dirty="0">
                <a:latin typeface="Arial" pitchFamily="34" charset="0"/>
                <a:cs typeface="Arial" pitchFamily="34" charset="0"/>
              </a:rPr>
              <a:t>National Association of Construction Auditors</a:t>
            </a:r>
          </a:p>
          <a:p>
            <a:pPr>
              <a:spcBef>
                <a:spcPct val="20000"/>
              </a:spcBef>
            </a:pPr>
            <a:endParaRPr lang="en-US" sz="1200" dirty="0"/>
          </a:p>
          <a:p>
            <a:pPr>
              <a:spcBef>
                <a:spcPct val="20000"/>
              </a:spcBef>
            </a:pPr>
            <a:endParaRPr lang="en-US" sz="1200" dirty="0"/>
          </a:p>
          <a:p>
            <a:pPr>
              <a:spcBef>
                <a:spcPct val="20000"/>
              </a:spcBef>
            </a:pPr>
            <a:endParaRPr lang="en-US" sz="1200" dirty="0"/>
          </a:p>
          <a:p>
            <a:pPr>
              <a:spcBef>
                <a:spcPct val="20000"/>
              </a:spcBef>
            </a:pPr>
            <a:endParaRPr lang="en-US" sz="1200" dirty="0"/>
          </a:p>
          <a:p>
            <a:pPr>
              <a:spcBef>
                <a:spcPct val="20000"/>
              </a:spcBef>
            </a:pPr>
            <a:endParaRPr lang="en-US" sz="1200" dirty="0"/>
          </a:p>
          <a:p>
            <a:pPr>
              <a:spcBef>
                <a:spcPct val="20000"/>
              </a:spcBef>
            </a:pPr>
            <a:endParaRPr lang="en-US" sz="1200" dirty="0"/>
          </a:p>
          <a:p>
            <a:pPr>
              <a:spcBef>
                <a:spcPct val="20000"/>
              </a:spcBef>
            </a:pPr>
            <a:endParaRPr lang="en-US" sz="1200" dirty="0"/>
          </a:p>
        </p:txBody>
      </p:sp>
      <p:sp>
        <p:nvSpPr>
          <p:cNvPr id="13" name="TextBox 12">
            <a:extLst>
              <a:ext uri="{FF2B5EF4-FFF2-40B4-BE49-F238E27FC236}">
                <a16:creationId xmlns:a16="http://schemas.microsoft.com/office/drawing/2014/main" id="{153CC32C-C952-435A-8D7B-D2384BB6D80A}"/>
              </a:ext>
            </a:extLst>
          </p:cNvPr>
          <p:cNvSpPr txBox="1"/>
          <p:nvPr/>
        </p:nvSpPr>
        <p:spPr>
          <a:xfrm>
            <a:off x="2781300" y="3690878"/>
            <a:ext cx="5867400" cy="2862322"/>
          </a:xfrm>
          <a:prstGeom prst="rect">
            <a:avLst/>
          </a:prstGeom>
          <a:noFill/>
        </p:spPr>
        <p:txBody>
          <a:bodyPr numCol="2">
            <a:spAutoFit/>
          </a:bodyPr>
          <a:lstStyle/>
          <a:p>
            <a:pPr>
              <a:defRPr/>
            </a:pPr>
            <a:r>
              <a:rPr lang="en-US" sz="1100" dirty="0">
                <a:solidFill>
                  <a:schemeClr val="tx1"/>
                </a:solidFill>
                <a:latin typeface="Arial" pitchFamily="34" charset="0"/>
                <a:cs typeface="Arial" pitchFamily="34" charset="0"/>
              </a:rPr>
              <a:t>SERVICE EXPERTISE</a:t>
            </a:r>
          </a:p>
          <a:p>
            <a:pPr>
              <a:defRPr/>
            </a:pPr>
            <a:endParaRPr lang="en-US" sz="1100" dirty="0">
              <a:solidFill>
                <a:schemeClr val="tx1"/>
              </a:solidFill>
              <a:latin typeface="Arial" pitchFamily="34" charset="0"/>
              <a:cs typeface="Arial" pitchFamily="34" charset="0"/>
            </a:endParaRP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Integrated Project Delivery (IPD) </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Design-Build-Bridging (DBB)</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Development of PMP (Project Management Plan)</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Analysis - Speed to Market Strategies</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Determination/Evaluation of Project Delivery Method</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Project Incentives vs. Penalties	</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Evaluation of Project Insurance</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Construction Audit Program	</a:t>
            </a:r>
          </a:p>
          <a:p>
            <a:pPr marL="171450" indent="-171450">
              <a:buFont typeface="Arial" panose="020B0604020202020204" pitchFamily="34" charset="0"/>
              <a:buChar char="•"/>
              <a:defRPr/>
            </a:pPr>
            <a:endParaRPr lang="en-US" sz="1100" b="0" dirty="0">
              <a:solidFill>
                <a:schemeClr val="tx1"/>
              </a:solidFill>
              <a:latin typeface="Arial" pitchFamily="34" charset="0"/>
              <a:cs typeface="Arial" pitchFamily="34" charset="0"/>
            </a:endParaRPr>
          </a:p>
          <a:p>
            <a:pPr marL="171450" indent="-171450">
              <a:buFont typeface="Arial" panose="020B0604020202020204" pitchFamily="34" charset="0"/>
              <a:buChar char="•"/>
              <a:defRPr/>
            </a:pPr>
            <a:endParaRPr lang="en-US" sz="1100" b="0" dirty="0">
              <a:solidFill>
                <a:schemeClr val="tx1"/>
              </a:solidFill>
              <a:latin typeface="Arial" pitchFamily="34" charset="0"/>
              <a:cs typeface="Arial" pitchFamily="34" charset="0"/>
            </a:endParaRPr>
          </a:p>
          <a:p>
            <a:pPr marL="171450" indent="-171450">
              <a:buFont typeface="Arial" panose="020B0604020202020204" pitchFamily="34" charset="0"/>
              <a:buChar char="•"/>
              <a:defRPr/>
            </a:pPr>
            <a:endParaRPr lang="en-US" sz="1100" b="0" dirty="0">
              <a:solidFill>
                <a:schemeClr val="tx1"/>
              </a:solidFill>
              <a:latin typeface="Arial" pitchFamily="34" charset="0"/>
              <a:cs typeface="Arial" pitchFamily="34" charset="0"/>
            </a:endParaRPr>
          </a:p>
          <a:p>
            <a:pPr>
              <a:defRPr/>
            </a:pPr>
            <a:endParaRPr lang="en-US" sz="1100" b="0" dirty="0">
              <a:solidFill>
                <a:schemeClr val="tx1"/>
              </a:solidFill>
              <a:latin typeface="Arial" pitchFamily="34" charset="0"/>
              <a:cs typeface="Arial" pitchFamily="34" charset="0"/>
            </a:endParaRPr>
          </a:p>
          <a:p>
            <a:pPr marL="171450" indent="-171450">
              <a:buFont typeface="Arial" panose="020B0604020202020204" pitchFamily="34" charset="0"/>
              <a:buChar char="•"/>
              <a:defRPr/>
            </a:pPr>
            <a:endParaRPr lang="en-US" sz="1100" b="0" dirty="0">
              <a:solidFill>
                <a:schemeClr val="tx1"/>
              </a:solidFill>
              <a:latin typeface="Arial" pitchFamily="34" charset="0"/>
              <a:cs typeface="Arial" pitchFamily="34" charset="0"/>
            </a:endParaRPr>
          </a:p>
          <a:p>
            <a:pPr marL="171450" indent="-171450">
              <a:buFont typeface="Arial" panose="020B0604020202020204" pitchFamily="34" charset="0"/>
              <a:buChar char="•"/>
              <a:defRPr/>
            </a:pPr>
            <a:endParaRPr lang="en-US" sz="1100" b="0" dirty="0">
              <a:solidFill>
                <a:schemeClr val="tx1"/>
              </a:solidFill>
              <a:latin typeface="Arial" pitchFamily="34" charset="0"/>
              <a:cs typeface="Arial" pitchFamily="34" charset="0"/>
            </a:endParaRP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Strategies for Phased Delivery and Turn-over</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Managing Jurisdictional Issues</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PLA - Project Labor Agreement Review</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Budget, Analysis and Cost Controls</a:t>
            </a:r>
          </a:p>
          <a:p>
            <a:pPr>
              <a:defRPr/>
            </a:pPr>
            <a:r>
              <a:rPr lang="en-US" sz="1100" b="0" dirty="0">
                <a:solidFill>
                  <a:schemeClr val="tx1"/>
                </a:solidFill>
                <a:latin typeface="Arial" pitchFamily="34" charset="0"/>
                <a:cs typeface="Arial" pitchFamily="34" charset="0"/>
              </a:rPr>
              <a:t>          (Pre-GMP, GMP, IGMP/OGMP)</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Pre/Post-Bid Process Management</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Delay Claim Analysis	</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Non-Compliance Analysis – Remedy</a:t>
            </a:r>
          </a:p>
          <a:p>
            <a:pPr marL="171450" indent="-171450">
              <a:buFont typeface="Arial" panose="020B0604020202020204" pitchFamily="34" charset="0"/>
              <a:buChar char="•"/>
              <a:defRPr/>
            </a:pPr>
            <a:r>
              <a:rPr lang="en-US" sz="1100" b="0" dirty="0">
                <a:solidFill>
                  <a:schemeClr val="tx1"/>
                </a:solidFill>
                <a:latin typeface="Arial" pitchFamily="34" charset="0"/>
                <a:cs typeface="Arial" pitchFamily="34" charset="0"/>
              </a:rPr>
              <a:t>High level cost avoidance and Recovery</a:t>
            </a:r>
            <a:r>
              <a:rPr lang="en-US" sz="1100" dirty="0">
                <a:solidFill>
                  <a:schemeClr val="tx1"/>
                </a:solidFill>
                <a:latin typeface="Arial" pitchFamily="34" charset="0"/>
                <a:cs typeface="Arial" pitchFamily="34" charset="0"/>
              </a:rPr>
              <a:t>  </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28600" y="1828800"/>
            <a:ext cx="86868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spcBef>
                <a:spcPct val="50000"/>
              </a:spcBef>
            </a:pPr>
            <a:r>
              <a:rPr lang="en-US" altLang="en-US" dirty="0">
                <a:latin typeface="Arial Narrow" pitchFamily="34" charset="0"/>
              </a:rPr>
              <a:t>“ What you tell yourself you are you will be. “</a:t>
            </a:r>
          </a:p>
          <a:p>
            <a:pPr algn="ctr">
              <a:spcBef>
                <a:spcPct val="50000"/>
              </a:spcBef>
            </a:pPr>
            <a:r>
              <a:rPr lang="en-US" altLang="en-US" dirty="0">
                <a:latin typeface="Arial Narrow" pitchFamily="34" charset="0"/>
              </a:rPr>
              <a:t> “What you allow yourself to be, reflects who you have already told yourself you are. “</a:t>
            </a:r>
          </a:p>
          <a:p>
            <a:pPr algn="r">
              <a:spcBef>
                <a:spcPct val="50000"/>
              </a:spcBef>
            </a:pPr>
            <a:r>
              <a:rPr lang="en-US" altLang="en-US" sz="1600" b="0" dirty="0">
                <a:latin typeface="Arial Narrow" pitchFamily="34" charset="0"/>
              </a:rPr>
              <a:t>Iyanla Vanzant</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nvPr>
        </p:nvSpPr>
        <p:spPr>
          <a:xfrm>
            <a:off x="457200" y="304800"/>
            <a:ext cx="8229600" cy="838200"/>
          </a:xfrm>
        </p:spPr>
        <p:txBody>
          <a:bodyPr/>
          <a:lstStyle/>
          <a:p>
            <a:r>
              <a:rPr lang="en-US" altLang="en-US" sz="2800" b="1" dirty="0">
                <a:latin typeface="Arial" pitchFamily="34" charset="0"/>
                <a:cs typeface="Arial" pitchFamily="34" charset="0"/>
              </a:rPr>
              <a:t>“Chance Favors the Prepared Mind”</a:t>
            </a:r>
          </a:p>
        </p:txBody>
      </p:sp>
      <p:sp>
        <p:nvSpPr>
          <p:cNvPr id="60419" name="TextBox 3"/>
          <p:cNvSpPr txBox="1">
            <a:spLocks noChangeArrowheads="1"/>
          </p:cNvSpPr>
          <p:nvPr/>
        </p:nvSpPr>
        <p:spPr bwMode="auto">
          <a:xfrm>
            <a:off x="762000" y="1752600"/>
            <a:ext cx="75438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800" b="0" i="1" dirty="0">
                <a:latin typeface="Arial" pitchFamily="34" charset="0"/>
                <a:cs typeface="Arial" pitchFamily="34" charset="0"/>
              </a:rPr>
              <a:t>If you would like more information on creating strategies for successful project outcomes through effective Leadership, Project Management and Project Delivery, please contact me at</a:t>
            </a:r>
            <a:r>
              <a:rPr lang="en-US" altLang="en-US" sz="1800" b="0" dirty="0">
                <a:latin typeface="Arial" pitchFamily="34" charset="0"/>
                <a:cs typeface="Arial" pitchFamily="34" charset="0"/>
              </a:rPr>
              <a:t>:</a:t>
            </a:r>
          </a:p>
          <a:p>
            <a:pPr algn="ctr"/>
            <a:endParaRPr lang="en-US" altLang="en-US" sz="1600" dirty="0">
              <a:solidFill>
                <a:srgbClr val="000099"/>
              </a:solidFill>
            </a:endParaRPr>
          </a:p>
          <a:p>
            <a:pPr algn="ctr"/>
            <a:r>
              <a:rPr lang="en-US" altLang="en-US" sz="1600" dirty="0">
                <a:solidFill>
                  <a:srgbClr val="000099"/>
                </a:solidFill>
              </a:rPr>
              <a:t> </a:t>
            </a:r>
          </a:p>
        </p:txBody>
      </p:sp>
      <p:sp>
        <p:nvSpPr>
          <p:cNvPr id="60420" name="TextBox 4"/>
          <p:cNvSpPr txBox="1">
            <a:spLocks noChangeArrowheads="1"/>
          </p:cNvSpPr>
          <p:nvPr/>
        </p:nvSpPr>
        <p:spPr bwMode="auto">
          <a:xfrm>
            <a:off x="1676400" y="601980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endParaRPr lang="en-US" altLang="en-US" sz="2000" i="1" dirty="0">
              <a:solidFill>
                <a:srgbClr val="000099"/>
              </a:solidFill>
              <a:latin typeface="Aparajita" pitchFamily="34" charset="0"/>
              <a:ea typeface="Aparajita" pitchFamily="34" charset="0"/>
              <a:cs typeface="Aparajita" pitchFamily="34" charset="0"/>
            </a:endParaRPr>
          </a:p>
        </p:txBody>
      </p:sp>
      <p:pic>
        <p:nvPicPr>
          <p:cNvPr id="60421" name="Picture 2" descr="C:\Users\owner\AppData\Local\Microsoft\Windows\Temporary Internet Files\Content.IE5\VS4XF20D\CMP_Logo_for_tex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13" y="5894388"/>
            <a:ext cx="1752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2"/>
          <p:cNvSpPr txBox="1">
            <a:spLocks noChangeArrowheads="1"/>
          </p:cNvSpPr>
          <p:nvPr/>
        </p:nvSpPr>
        <p:spPr bwMode="auto">
          <a:xfrm>
            <a:off x="2209800" y="3032125"/>
            <a:ext cx="42989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1600" dirty="0">
                <a:latin typeface="Arial" pitchFamily="34" charset="0"/>
                <a:cs typeface="Arial" pitchFamily="34" charset="0"/>
              </a:rPr>
              <a:t>Construction Management Partners, LLC</a:t>
            </a:r>
          </a:p>
          <a:p>
            <a:pPr algn="ctr"/>
            <a:r>
              <a:rPr lang="en-US" altLang="en-US" sz="1400" dirty="0">
                <a:latin typeface="Arial" pitchFamily="34" charset="0"/>
                <a:cs typeface="Arial" pitchFamily="34" charset="0"/>
              </a:rPr>
              <a:t>Marvin L. Johnson, CCA, CCP</a:t>
            </a:r>
          </a:p>
          <a:p>
            <a:pPr algn="ctr"/>
            <a:r>
              <a:rPr lang="en-US" altLang="en-US" sz="1100" b="0" i="1" dirty="0">
                <a:latin typeface="Arial" pitchFamily="34" charset="0"/>
                <a:cs typeface="Arial" pitchFamily="34" charset="0"/>
              </a:rPr>
              <a:t>5585 Pershing Avenue, Suite 101</a:t>
            </a:r>
          </a:p>
          <a:p>
            <a:pPr algn="ctr"/>
            <a:r>
              <a:rPr lang="en-US" altLang="en-US" sz="1100" b="0" i="1" dirty="0">
                <a:latin typeface="Arial" pitchFamily="34" charset="0"/>
                <a:cs typeface="Arial" pitchFamily="34" charset="0"/>
              </a:rPr>
              <a:t>St. Louis, Missouri 63112</a:t>
            </a:r>
          </a:p>
          <a:p>
            <a:pPr algn="ctr"/>
            <a:r>
              <a:rPr lang="en-US" altLang="en-US" sz="1100" b="0" i="1" dirty="0">
                <a:latin typeface="Arial" pitchFamily="34" charset="0"/>
                <a:cs typeface="Arial" pitchFamily="34" charset="0"/>
              </a:rPr>
              <a:t>314.454.9111.office</a:t>
            </a:r>
          </a:p>
          <a:p>
            <a:pPr algn="ctr"/>
            <a:r>
              <a:rPr lang="en-US" altLang="en-US" sz="1100" b="0" i="1" dirty="0">
                <a:latin typeface="Arial" pitchFamily="34" charset="0"/>
                <a:cs typeface="Arial" pitchFamily="34" charset="0"/>
              </a:rPr>
              <a:t>314.713.3429.cell</a:t>
            </a:r>
          </a:p>
          <a:p>
            <a:pPr algn="ctr"/>
            <a:r>
              <a:rPr lang="en-US" altLang="en-US" sz="1100" b="0" i="1" dirty="0">
                <a:latin typeface="Arial" pitchFamily="34" charset="0"/>
                <a:cs typeface="Arial" pitchFamily="34" charset="0"/>
              </a:rPr>
              <a:t>marvinjohnson@cmpstl.com</a:t>
            </a:r>
            <a:endParaRPr lang="en-US" altLang="en-US" sz="1100" b="0" i="1" dirty="0">
              <a:solidFill>
                <a:schemeClr val="accent2"/>
              </a:solidFill>
              <a:latin typeface="Arial" pitchFamily="34" charset="0"/>
              <a:cs typeface="Arial" pitchFamily="34" charset="0"/>
            </a:endParaRPr>
          </a:p>
          <a:p>
            <a:pPr algn="ctr"/>
            <a:r>
              <a:rPr lang="en-US" altLang="en-US" sz="1100" b="0" i="1" dirty="0">
                <a:latin typeface="Arial" pitchFamily="34" charset="0"/>
                <a:cs typeface="Arial" pitchFamily="34" charset="0"/>
              </a:rPr>
              <a:t>Linkedin.com</a:t>
            </a:r>
          </a:p>
          <a:p>
            <a:pPr algn="ctr"/>
            <a:endParaRPr lang="en-US" altLang="en-US" sz="1100" b="0" i="1" dirty="0">
              <a:latin typeface="Arial" pitchFamily="34" charset="0"/>
              <a:cs typeface="Arial" pitchFamily="34" charset="0"/>
            </a:endParaRPr>
          </a:p>
          <a:p>
            <a:pPr algn="ctr"/>
            <a:endParaRPr lang="en-US" altLang="en-US" sz="1100" b="0" i="1" dirty="0">
              <a:latin typeface="Arial" pitchFamily="34" charset="0"/>
              <a:cs typeface="Arial" pitchFamily="34" charset="0"/>
            </a:endParaRPr>
          </a:p>
          <a:p>
            <a:pPr algn="ctr"/>
            <a:r>
              <a:rPr lang="en-US" altLang="en-US" sz="2000" i="1" dirty="0">
                <a:latin typeface="Arial" pitchFamily="34" charset="0"/>
                <a:cs typeface="Arial" pitchFamily="34" charset="0"/>
              </a:rPr>
              <a:t>Visit us at cmpstlouis.com</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8" descr="Image result for Exterior Images of St. Louis Riverfront Football Stadium">
            <a:hlinkClick r:id="rId3"/>
          </p:cNvPr>
          <p:cNvSpPr>
            <a:spLocks noChangeAspect="1" noChangeArrowheads="1"/>
          </p:cNvSpPr>
          <p:nvPr/>
        </p:nvSpPr>
        <p:spPr bwMode="auto">
          <a:xfrm>
            <a:off x="533400" y="32004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dirty="0"/>
          </a:p>
        </p:txBody>
      </p:sp>
      <p:pic>
        <p:nvPicPr>
          <p:cNvPr id="11267" name="Picture 4" descr="Image result for Images of St. Louis cardinals New Ballpar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Image result for Exterior building Images of St. Louis cardinals New Ballpar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733800"/>
            <a:ext cx="447198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609600" y="156627"/>
            <a:ext cx="7696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2800" dirty="0">
                <a:solidFill>
                  <a:schemeClr val="bg1"/>
                </a:solidFill>
                <a:latin typeface="Arial" pitchFamily="34" charset="0"/>
                <a:cs typeface="Arial" pitchFamily="34" charset="0"/>
              </a:rPr>
              <a:t>St. Louis Cardinals </a:t>
            </a:r>
          </a:p>
          <a:p>
            <a:pPr algn="ctr"/>
            <a:r>
              <a:rPr lang="en-US" altLang="en-US" sz="2000" dirty="0">
                <a:solidFill>
                  <a:schemeClr val="bg1"/>
                </a:solidFill>
                <a:latin typeface="Arial" pitchFamily="34" charset="0"/>
                <a:cs typeface="Arial" pitchFamily="34" charset="0"/>
              </a:rPr>
              <a:t>New Busch Stadium Ballpark</a:t>
            </a:r>
          </a:p>
          <a:p>
            <a:pPr algn="ctr"/>
            <a:endParaRPr lang="en-US" altLang="en-US" sz="2000" dirty="0">
              <a:latin typeface="Arial" pitchFamily="34" charset="0"/>
              <a:cs typeface="Arial"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8" descr="Image result for Exterior Images of St. Louis Riverfront Football Stadium">
            <a:hlinkClick r:id="rId3"/>
          </p:cNvPr>
          <p:cNvSpPr>
            <a:spLocks noChangeAspect="1" noChangeArrowheads="1"/>
          </p:cNvSpPr>
          <p:nvPr/>
        </p:nvSpPr>
        <p:spPr bwMode="auto">
          <a:xfrm>
            <a:off x="533400" y="32004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tLang="en-US" dirty="0"/>
          </a:p>
        </p:txBody>
      </p:sp>
      <p:pic>
        <p:nvPicPr>
          <p:cNvPr id="133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152400"/>
            <a:ext cx="8782050" cy="6451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Box 3"/>
          <p:cNvSpPr txBox="1">
            <a:spLocks noChangeArrowheads="1"/>
          </p:cNvSpPr>
          <p:nvPr/>
        </p:nvSpPr>
        <p:spPr bwMode="auto">
          <a:xfrm>
            <a:off x="1219200" y="3810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2800" dirty="0">
                <a:latin typeface="Arial" pitchFamily="34" charset="0"/>
                <a:cs typeface="Arial" pitchFamily="34" charset="0"/>
              </a:rPr>
              <a:t>St. Louis Riverfront Stadium Project</a:t>
            </a:r>
          </a:p>
          <a:p>
            <a:pPr algn="ctr"/>
            <a:r>
              <a:rPr lang="en-US" altLang="en-US" sz="2000" dirty="0">
                <a:latin typeface="Arial" pitchFamily="34" charset="0"/>
                <a:cs typeface="Arial" pitchFamily="34" charset="0"/>
              </a:rPr>
              <a:t>New NFL Football Stadium Facility</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57600" y="6477000"/>
            <a:ext cx="1905000" cy="228600"/>
          </a:xfrm>
        </p:spPr>
        <p:txBody>
          <a:bodyPr/>
          <a:lstStyle>
            <a:lvl1pPr algn="ctr">
              <a:defRPr sz="1600" b="1">
                <a:solidFill>
                  <a:srgbClr val="000099"/>
                </a:solidFill>
                <a:latin typeface="Times New Roman" pitchFamily="18" charset="0"/>
              </a:defRPr>
            </a:lvl1pPr>
            <a:lvl2pPr marL="742950" indent="-285750" algn="ctr">
              <a:defRPr sz="1600" b="1">
                <a:solidFill>
                  <a:srgbClr val="000099"/>
                </a:solidFill>
                <a:latin typeface="Times New Roman" pitchFamily="18" charset="0"/>
              </a:defRPr>
            </a:lvl2pPr>
            <a:lvl3pPr marL="1143000" indent="-228600" algn="ctr">
              <a:defRPr sz="1600" b="1">
                <a:solidFill>
                  <a:srgbClr val="000099"/>
                </a:solidFill>
                <a:latin typeface="Times New Roman" pitchFamily="18" charset="0"/>
              </a:defRPr>
            </a:lvl3pPr>
            <a:lvl4pPr marL="1600200" indent="-228600" algn="ctr">
              <a:defRPr sz="1600" b="1">
                <a:solidFill>
                  <a:srgbClr val="000099"/>
                </a:solidFill>
                <a:latin typeface="Times New Roman" pitchFamily="18" charset="0"/>
              </a:defRPr>
            </a:lvl4pPr>
            <a:lvl5pPr marL="2057400" indent="-228600" algn="ctr">
              <a:defRPr sz="1600" b="1">
                <a:solidFill>
                  <a:srgbClr val="000099"/>
                </a:solidFill>
                <a:latin typeface="Times New Roman" pitchFamily="18" charset="0"/>
              </a:defRPr>
            </a:lvl5pPr>
            <a:lvl6pPr marL="2514600" indent="-228600" algn="ctr" eaLnBrk="0" fontAlgn="base" hangingPunct="0">
              <a:spcBef>
                <a:spcPct val="0"/>
              </a:spcBef>
              <a:spcAft>
                <a:spcPct val="0"/>
              </a:spcAft>
              <a:defRPr sz="1600" b="1">
                <a:solidFill>
                  <a:srgbClr val="000099"/>
                </a:solidFill>
                <a:latin typeface="Times New Roman" pitchFamily="18" charset="0"/>
              </a:defRPr>
            </a:lvl6pPr>
            <a:lvl7pPr marL="2971800" indent="-228600" algn="ctr" eaLnBrk="0" fontAlgn="base" hangingPunct="0">
              <a:spcBef>
                <a:spcPct val="0"/>
              </a:spcBef>
              <a:spcAft>
                <a:spcPct val="0"/>
              </a:spcAft>
              <a:defRPr sz="1600" b="1">
                <a:solidFill>
                  <a:srgbClr val="000099"/>
                </a:solidFill>
                <a:latin typeface="Times New Roman" pitchFamily="18" charset="0"/>
              </a:defRPr>
            </a:lvl7pPr>
            <a:lvl8pPr marL="3429000" indent="-228600" algn="ctr" eaLnBrk="0" fontAlgn="base" hangingPunct="0">
              <a:spcBef>
                <a:spcPct val="0"/>
              </a:spcBef>
              <a:spcAft>
                <a:spcPct val="0"/>
              </a:spcAft>
              <a:defRPr sz="1600" b="1">
                <a:solidFill>
                  <a:srgbClr val="000099"/>
                </a:solidFill>
                <a:latin typeface="Times New Roman" pitchFamily="18" charset="0"/>
              </a:defRPr>
            </a:lvl8pPr>
            <a:lvl9pPr marL="3886200" indent="-228600" algn="ctr" eaLnBrk="0" fontAlgn="base" hangingPunct="0">
              <a:spcBef>
                <a:spcPct val="0"/>
              </a:spcBef>
              <a:spcAft>
                <a:spcPct val="0"/>
              </a:spcAft>
              <a:defRPr sz="1600" b="1">
                <a:solidFill>
                  <a:srgbClr val="000099"/>
                </a:solidFill>
                <a:latin typeface="Times New Roman" pitchFamily="18" charset="0"/>
              </a:defRPr>
            </a:lvl9pPr>
          </a:lstStyle>
          <a:p>
            <a:fld id="{D4CAE64E-A446-4952-903B-C36C15D8C276}" type="slidenum">
              <a:rPr lang="en-US" sz="1000" b="0">
                <a:solidFill>
                  <a:schemeClr val="tx1"/>
                </a:solidFill>
              </a:rPr>
              <a:pPr/>
              <a:t>6</a:t>
            </a:fld>
            <a:endParaRPr lang="en-US" sz="1000" b="0" dirty="0">
              <a:solidFill>
                <a:schemeClr val="tx1"/>
              </a:solidFill>
            </a:endParaRPr>
          </a:p>
        </p:txBody>
      </p:sp>
      <p:pic>
        <p:nvPicPr>
          <p:cNvPr id="18434" name="Picture 2" descr="C:\Users\owner\Pictures\MBMC 09-20-12-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p:cNvSpPr txBox="1">
            <a:spLocks noChangeArrowheads="1"/>
          </p:cNvSpPr>
          <p:nvPr/>
        </p:nvSpPr>
        <p:spPr bwMode="auto">
          <a:xfrm>
            <a:off x="990600" y="228600"/>
            <a:ext cx="6934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en-US" altLang="en-US" sz="2800" dirty="0">
                <a:solidFill>
                  <a:srgbClr val="FFFF00"/>
                </a:solidFill>
                <a:latin typeface="Arial" pitchFamily="34" charset="0"/>
                <a:cs typeface="Arial" pitchFamily="34" charset="0"/>
              </a:rPr>
              <a:t>Missouri Baptist Medical Center New West Pavilion</a:t>
            </a:r>
          </a:p>
          <a:p>
            <a:pPr algn="ctr"/>
            <a:endParaRPr lang="en-US" altLang="en-US" sz="20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plus(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57600" y="6477000"/>
            <a:ext cx="1905000" cy="228600"/>
          </a:xfrm>
        </p:spPr>
        <p:txBody>
          <a:bodyPr/>
          <a:lstStyle>
            <a:lvl1pPr algn="ctr">
              <a:defRPr sz="1600" b="1">
                <a:solidFill>
                  <a:srgbClr val="000099"/>
                </a:solidFill>
                <a:latin typeface="Times New Roman" pitchFamily="18" charset="0"/>
              </a:defRPr>
            </a:lvl1pPr>
            <a:lvl2pPr marL="742950" indent="-285750" algn="ctr">
              <a:defRPr sz="1600" b="1">
                <a:solidFill>
                  <a:srgbClr val="000099"/>
                </a:solidFill>
                <a:latin typeface="Times New Roman" pitchFamily="18" charset="0"/>
              </a:defRPr>
            </a:lvl2pPr>
            <a:lvl3pPr marL="1143000" indent="-228600" algn="ctr">
              <a:defRPr sz="1600" b="1">
                <a:solidFill>
                  <a:srgbClr val="000099"/>
                </a:solidFill>
                <a:latin typeface="Times New Roman" pitchFamily="18" charset="0"/>
              </a:defRPr>
            </a:lvl3pPr>
            <a:lvl4pPr marL="1600200" indent="-228600" algn="ctr">
              <a:defRPr sz="1600" b="1">
                <a:solidFill>
                  <a:srgbClr val="000099"/>
                </a:solidFill>
                <a:latin typeface="Times New Roman" pitchFamily="18" charset="0"/>
              </a:defRPr>
            </a:lvl4pPr>
            <a:lvl5pPr marL="2057400" indent="-228600" algn="ctr">
              <a:defRPr sz="1600" b="1">
                <a:solidFill>
                  <a:srgbClr val="000099"/>
                </a:solidFill>
                <a:latin typeface="Times New Roman" pitchFamily="18" charset="0"/>
              </a:defRPr>
            </a:lvl5pPr>
            <a:lvl6pPr marL="2514600" indent="-228600" algn="ctr" eaLnBrk="0" fontAlgn="base" hangingPunct="0">
              <a:spcBef>
                <a:spcPct val="0"/>
              </a:spcBef>
              <a:spcAft>
                <a:spcPct val="0"/>
              </a:spcAft>
              <a:defRPr sz="1600" b="1">
                <a:solidFill>
                  <a:srgbClr val="000099"/>
                </a:solidFill>
                <a:latin typeface="Times New Roman" pitchFamily="18" charset="0"/>
              </a:defRPr>
            </a:lvl6pPr>
            <a:lvl7pPr marL="2971800" indent="-228600" algn="ctr" eaLnBrk="0" fontAlgn="base" hangingPunct="0">
              <a:spcBef>
                <a:spcPct val="0"/>
              </a:spcBef>
              <a:spcAft>
                <a:spcPct val="0"/>
              </a:spcAft>
              <a:defRPr sz="1600" b="1">
                <a:solidFill>
                  <a:srgbClr val="000099"/>
                </a:solidFill>
                <a:latin typeface="Times New Roman" pitchFamily="18" charset="0"/>
              </a:defRPr>
            </a:lvl7pPr>
            <a:lvl8pPr marL="3429000" indent="-228600" algn="ctr" eaLnBrk="0" fontAlgn="base" hangingPunct="0">
              <a:spcBef>
                <a:spcPct val="0"/>
              </a:spcBef>
              <a:spcAft>
                <a:spcPct val="0"/>
              </a:spcAft>
              <a:defRPr sz="1600" b="1">
                <a:solidFill>
                  <a:srgbClr val="000099"/>
                </a:solidFill>
                <a:latin typeface="Times New Roman" pitchFamily="18" charset="0"/>
              </a:defRPr>
            </a:lvl8pPr>
            <a:lvl9pPr marL="3886200" indent="-228600" algn="ctr" eaLnBrk="0" fontAlgn="base" hangingPunct="0">
              <a:spcBef>
                <a:spcPct val="0"/>
              </a:spcBef>
              <a:spcAft>
                <a:spcPct val="0"/>
              </a:spcAft>
              <a:defRPr sz="1600" b="1">
                <a:solidFill>
                  <a:srgbClr val="000099"/>
                </a:solidFill>
                <a:latin typeface="Times New Roman" pitchFamily="18" charset="0"/>
              </a:defRPr>
            </a:lvl9pPr>
          </a:lstStyle>
          <a:p>
            <a:fld id="{125C8312-A693-4AB5-94D4-F85926DA03AF}" type="slidenum">
              <a:rPr lang="en-US" sz="1000" b="0">
                <a:solidFill>
                  <a:schemeClr val="tx1"/>
                </a:solidFill>
              </a:rPr>
              <a:pPr/>
              <a:t>7</a:t>
            </a:fld>
            <a:endParaRPr lang="en-US" sz="1000" b="0" dirty="0">
              <a:solidFill>
                <a:schemeClr val="tx1"/>
              </a:solidFill>
            </a:endParaRPr>
          </a:p>
        </p:txBody>
      </p:sp>
      <p:pic>
        <p:nvPicPr>
          <p:cNvPr id="17411" name="Picture 4" descr="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914400"/>
            <a:ext cx="27717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s://usatftw.files.wordpress.com/2015/02/screen-shot-2015-02-24-at-12-00-28-pm.jpg?w=12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p:cNvSpPr>
            <a:spLocks noChangeAspect="1" noChangeArrowheads="1"/>
          </p:cNvSpPr>
          <p:nvPr/>
        </p:nvSpPr>
        <p:spPr bwMode="auto">
          <a:xfrm>
            <a:off x="-4090988" y="-2343150"/>
            <a:ext cx="17325976" cy="1154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sp>
        <p:nvSpPr>
          <p:cNvPr id="19459" name="Text Box 8"/>
          <p:cNvSpPr txBox="1">
            <a:spLocks noChangeArrowheads="1"/>
          </p:cNvSpPr>
          <p:nvPr/>
        </p:nvSpPr>
        <p:spPr bwMode="auto">
          <a:xfrm>
            <a:off x="6446838" y="2925763"/>
            <a:ext cx="1417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eaLnBrk="1" hangingPunct="1">
              <a:spcBef>
                <a:spcPct val="50000"/>
              </a:spcBef>
            </a:pPr>
            <a:endParaRPr lang="en-US" sz="1600" dirty="0">
              <a:latin typeface="Proxima Sans"/>
            </a:endParaRPr>
          </a:p>
        </p:txBody>
      </p:sp>
      <p:pic>
        <p:nvPicPr>
          <p:cNvPr id="19460" name="Picture 2" descr="http://t2.gstatic.com/images?q=tbn:ANd9GcQeEsl2rKK40MeHePSkOHoCLjLZsmYFjPzEeiruFL7NXah-f2G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8138"/>
            <a:ext cx="3694113"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
          <p:cNvSpPr txBox="1">
            <a:spLocks noChangeArrowheads="1"/>
          </p:cNvSpPr>
          <p:nvPr/>
        </p:nvSpPr>
        <p:spPr bwMode="auto">
          <a:xfrm>
            <a:off x="5181600" y="914400"/>
            <a:ext cx="3505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ctr">
              <a:defRPr sz="1600" b="1">
                <a:solidFill>
                  <a:srgbClr val="000099"/>
                </a:solidFill>
                <a:latin typeface="Times New Roman" pitchFamily="18" charset="0"/>
              </a:defRPr>
            </a:lvl1pPr>
            <a:lvl2pPr marL="742950" indent="-285750" algn="ctr">
              <a:defRPr sz="1600" b="1">
                <a:solidFill>
                  <a:srgbClr val="000099"/>
                </a:solidFill>
                <a:latin typeface="Times New Roman" pitchFamily="18" charset="0"/>
              </a:defRPr>
            </a:lvl2pPr>
            <a:lvl3pPr marL="1143000" indent="-228600" algn="ctr">
              <a:defRPr sz="1600" b="1">
                <a:solidFill>
                  <a:srgbClr val="000099"/>
                </a:solidFill>
                <a:latin typeface="Times New Roman" pitchFamily="18" charset="0"/>
              </a:defRPr>
            </a:lvl3pPr>
            <a:lvl4pPr marL="1600200" indent="-228600" algn="ctr">
              <a:defRPr sz="1600" b="1">
                <a:solidFill>
                  <a:srgbClr val="000099"/>
                </a:solidFill>
                <a:latin typeface="Times New Roman" pitchFamily="18" charset="0"/>
              </a:defRPr>
            </a:lvl4pPr>
            <a:lvl5pPr marL="2057400" indent="-228600" algn="ctr">
              <a:defRPr sz="1600" b="1">
                <a:solidFill>
                  <a:srgbClr val="000099"/>
                </a:solidFill>
                <a:latin typeface="Times New Roman" pitchFamily="18" charset="0"/>
              </a:defRPr>
            </a:lvl5pPr>
            <a:lvl6pPr marL="2514600" indent="-228600" algn="ctr" eaLnBrk="0" fontAlgn="base" hangingPunct="0">
              <a:spcBef>
                <a:spcPct val="0"/>
              </a:spcBef>
              <a:spcAft>
                <a:spcPct val="0"/>
              </a:spcAft>
              <a:defRPr sz="1600" b="1">
                <a:solidFill>
                  <a:srgbClr val="000099"/>
                </a:solidFill>
                <a:latin typeface="Times New Roman" pitchFamily="18" charset="0"/>
              </a:defRPr>
            </a:lvl6pPr>
            <a:lvl7pPr marL="2971800" indent="-228600" algn="ctr" eaLnBrk="0" fontAlgn="base" hangingPunct="0">
              <a:spcBef>
                <a:spcPct val="0"/>
              </a:spcBef>
              <a:spcAft>
                <a:spcPct val="0"/>
              </a:spcAft>
              <a:defRPr sz="1600" b="1">
                <a:solidFill>
                  <a:srgbClr val="000099"/>
                </a:solidFill>
                <a:latin typeface="Times New Roman" pitchFamily="18" charset="0"/>
              </a:defRPr>
            </a:lvl7pPr>
            <a:lvl8pPr marL="3429000" indent="-228600" algn="ctr" eaLnBrk="0" fontAlgn="base" hangingPunct="0">
              <a:spcBef>
                <a:spcPct val="0"/>
              </a:spcBef>
              <a:spcAft>
                <a:spcPct val="0"/>
              </a:spcAft>
              <a:defRPr sz="1600" b="1">
                <a:solidFill>
                  <a:srgbClr val="000099"/>
                </a:solidFill>
                <a:latin typeface="Times New Roman" pitchFamily="18" charset="0"/>
              </a:defRPr>
            </a:lvl8pPr>
            <a:lvl9pPr marL="3886200" indent="-228600" algn="ctr" eaLnBrk="0" fontAlgn="base" hangingPunct="0">
              <a:spcBef>
                <a:spcPct val="0"/>
              </a:spcBef>
              <a:spcAft>
                <a:spcPct val="0"/>
              </a:spcAft>
              <a:defRPr sz="1600" b="1">
                <a:solidFill>
                  <a:srgbClr val="000099"/>
                </a:solidFill>
                <a:latin typeface="Times New Roman" pitchFamily="18" charset="0"/>
              </a:defRPr>
            </a:lvl9pPr>
          </a:lstStyle>
          <a:p>
            <a:pPr algn="l">
              <a:buFont typeface="Arial" pitchFamily="34" charset="0"/>
              <a:buChar char="•"/>
            </a:pPr>
            <a:r>
              <a:rPr lang="en-US" sz="1400" dirty="0">
                <a:solidFill>
                  <a:schemeClr val="tx1"/>
                </a:solidFill>
                <a:latin typeface="Arial" pitchFamily="34" charset="0"/>
                <a:cs typeface="Arial" pitchFamily="34" charset="0"/>
              </a:rPr>
              <a:t>Minority Business Success Is a National Priority</a:t>
            </a:r>
          </a:p>
          <a:p>
            <a:pPr algn="l">
              <a:buFont typeface="Arial" pitchFamily="34" charset="0"/>
              <a:buChar char="•"/>
            </a:pPr>
            <a:endParaRPr lang="en-US" sz="1400" dirty="0">
              <a:solidFill>
                <a:schemeClr val="tx1"/>
              </a:solidFill>
              <a:latin typeface="Arial" pitchFamily="34" charset="0"/>
              <a:cs typeface="Arial" pitchFamily="34" charset="0"/>
            </a:endParaRPr>
          </a:p>
          <a:p>
            <a:pPr algn="l">
              <a:buFont typeface="Arial" pitchFamily="34" charset="0"/>
              <a:buChar char="•"/>
            </a:pPr>
            <a:r>
              <a:rPr lang="en-US" sz="1400" dirty="0">
                <a:solidFill>
                  <a:schemeClr val="tx1"/>
                </a:solidFill>
                <a:latin typeface="Arial" pitchFamily="34" charset="0"/>
                <a:cs typeface="Arial" pitchFamily="34" charset="0"/>
              </a:rPr>
              <a:t>To Succeed is to Survive, Prosper and Grow to Scale</a:t>
            </a:r>
          </a:p>
          <a:p>
            <a:pPr algn="l">
              <a:buFont typeface="Arial" pitchFamily="34" charset="0"/>
              <a:buChar char="•"/>
            </a:pPr>
            <a:endParaRPr lang="en-US" sz="1400" dirty="0">
              <a:solidFill>
                <a:schemeClr val="tx1"/>
              </a:solidFill>
              <a:latin typeface="Arial" pitchFamily="34" charset="0"/>
              <a:cs typeface="Arial" pitchFamily="34" charset="0"/>
            </a:endParaRPr>
          </a:p>
          <a:p>
            <a:pPr algn="l">
              <a:buFont typeface="Arial" pitchFamily="34" charset="0"/>
              <a:buChar char="•"/>
            </a:pPr>
            <a:r>
              <a:rPr lang="en-US" sz="1400" dirty="0">
                <a:solidFill>
                  <a:schemeClr val="tx1"/>
                </a:solidFill>
                <a:latin typeface="Arial" pitchFamily="34" charset="0"/>
                <a:cs typeface="Arial" pitchFamily="34" charset="0"/>
              </a:rPr>
              <a:t>Government Must refocus on Inclusion</a:t>
            </a:r>
          </a:p>
          <a:p>
            <a:pPr algn="l">
              <a:buFont typeface="Arial" pitchFamily="34" charset="0"/>
              <a:buChar char="•"/>
            </a:pPr>
            <a:endParaRPr lang="en-US" sz="1400" dirty="0">
              <a:solidFill>
                <a:schemeClr val="tx1"/>
              </a:solidFill>
              <a:latin typeface="Arial" pitchFamily="34" charset="0"/>
              <a:cs typeface="Arial" pitchFamily="34" charset="0"/>
            </a:endParaRPr>
          </a:p>
          <a:p>
            <a:pPr algn="l">
              <a:buFont typeface="Arial" pitchFamily="34" charset="0"/>
              <a:buChar char="•"/>
            </a:pPr>
            <a:r>
              <a:rPr lang="en-US" sz="1400" dirty="0">
                <a:solidFill>
                  <a:schemeClr val="tx1"/>
                </a:solidFill>
                <a:latin typeface="Arial" pitchFamily="34" charset="0"/>
                <a:cs typeface="Arial" pitchFamily="34" charset="0"/>
              </a:rPr>
              <a:t>Corporations Should refocus on Development, Not Procurement</a:t>
            </a:r>
          </a:p>
          <a:p>
            <a:pPr algn="l">
              <a:buFont typeface="Arial" pitchFamily="34" charset="0"/>
              <a:buChar char="•"/>
            </a:pPr>
            <a:endParaRPr lang="en-US" sz="1400" dirty="0">
              <a:solidFill>
                <a:schemeClr val="tx1"/>
              </a:solidFill>
              <a:latin typeface="Arial" pitchFamily="34" charset="0"/>
              <a:cs typeface="Arial" pitchFamily="34" charset="0"/>
            </a:endParaRPr>
          </a:p>
          <a:p>
            <a:pPr algn="l">
              <a:buFont typeface="Arial" pitchFamily="34" charset="0"/>
              <a:buChar char="•"/>
            </a:pPr>
            <a:r>
              <a:rPr lang="en-US" sz="1400" dirty="0">
                <a:solidFill>
                  <a:schemeClr val="tx1"/>
                </a:solidFill>
                <a:latin typeface="Arial" pitchFamily="34" charset="0"/>
                <a:cs typeface="Arial" pitchFamily="34" charset="0"/>
              </a:rPr>
              <a:t>Support Organizations Should refocus on Core Missions</a:t>
            </a:r>
          </a:p>
          <a:p>
            <a:pPr algn="l">
              <a:buFont typeface="Arial" pitchFamily="34" charset="0"/>
              <a:buChar char="•"/>
            </a:pPr>
            <a:endParaRPr lang="en-US" sz="1400" dirty="0">
              <a:solidFill>
                <a:schemeClr val="tx1"/>
              </a:solidFill>
              <a:latin typeface="Arial" pitchFamily="34" charset="0"/>
              <a:cs typeface="Arial" pitchFamily="34" charset="0"/>
            </a:endParaRPr>
          </a:p>
          <a:p>
            <a:pPr algn="l">
              <a:buFont typeface="Arial" pitchFamily="34" charset="0"/>
              <a:buChar char="•"/>
            </a:pPr>
            <a:r>
              <a:rPr lang="en-US" sz="1400" dirty="0">
                <a:solidFill>
                  <a:schemeClr val="tx1"/>
                </a:solidFill>
                <a:latin typeface="Arial" pitchFamily="34" charset="0"/>
                <a:cs typeface="Arial" pitchFamily="34" charset="0"/>
              </a:rPr>
              <a:t>Minority Business Success Requires Leadership, Direction and Vision</a:t>
            </a:r>
          </a:p>
        </p:txBody>
      </p:sp>
      <p:sp>
        <p:nvSpPr>
          <p:cNvPr id="19462" name="TextBox 2"/>
          <p:cNvSpPr txBox="1">
            <a:spLocks noChangeArrowheads="1"/>
          </p:cNvSpPr>
          <p:nvPr/>
        </p:nvSpPr>
        <p:spPr bwMode="auto">
          <a:xfrm>
            <a:off x="4495800" y="5189538"/>
            <a:ext cx="426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600" b="1">
                <a:solidFill>
                  <a:srgbClr val="000099"/>
                </a:solidFill>
                <a:latin typeface="Times New Roman" pitchFamily="18" charset="0"/>
              </a:defRPr>
            </a:lvl1pPr>
            <a:lvl2pPr marL="742950" indent="-285750" algn="ctr">
              <a:defRPr sz="1600" b="1">
                <a:solidFill>
                  <a:srgbClr val="000099"/>
                </a:solidFill>
                <a:latin typeface="Times New Roman" pitchFamily="18" charset="0"/>
              </a:defRPr>
            </a:lvl2pPr>
            <a:lvl3pPr marL="1143000" indent="-228600" algn="ctr">
              <a:defRPr sz="1600" b="1">
                <a:solidFill>
                  <a:srgbClr val="000099"/>
                </a:solidFill>
                <a:latin typeface="Times New Roman" pitchFamily="18" charset="0"/>
              </a:defRPr>
            </a:lvl3pPr>
            <a:lvl4pPr marL="1600200" indent="-228600" algn="ctr">
              <a:defRPr sz="1600" b="1">
                <a:solidFill>
                  <a:srgbClr val="000099"/>
                </a:solidFill>
                <a:latin typeface="Times New Roman" pitchFamily="18" charset="0"/>
              </a:defRPr>
            </a:lvl4pPr>
            <a:lvl5pPr marL="2057400" indent="-228600" algn="ctr">
              <a:defRPr sz="1600" b="1">
                <a:solidFill>
                  <a:srgbClr val="000099"/>
                </a:solidFill>
                <a:latin typeface="Times New Roman" pitchFamily="18" charset="0"/>
              </a:defRPr>
            </a:lvl5pPr>
            <a:lvl6pPr marL="2514600" indent="-228600" algn="ctr" eaLnBrk="0" fontAlgn="base" hangingPunct="0">
              <a:spcBef>
                <a:spcPct val="0"/>
              </a:spcBef>
              <a:spcAft>
                <a:spcPct val="0"/>
              </a:spcAft>
              <a:defRPr sz="1600" b="1">
                <a:solidFill>
                  <a:srgbClr val="000099"/>
                </a:solidFill>
                <a:latin typeface="Times New Roman" pitchFamily="18" charset="0"/>
              </a:defRPr>
            </a:lvl6pPr>
            <a:lvl7pPr marL="2971800" indent="-228600" algn="ctr" eaLnBrk="0" fontAlgn="base" hangingPunct="0">
              <a:spcBef>
                <a:spcPct val="0"/>
              </a:spcBef>
              <a:spcAft>
                <a:spcPct val="0"/>
              </a:spcAft>
              <a:defRPr sz="1600" b="1">
                <a:solidFill>
                  <a:srgbClr val="000099"/>
                </a:solidFill>
                <a:latin typeface="Times New Roman" pitchFamily="18" charset="0"/>
              </a:defRPr>
            </a:lvl7pPr>
            <a:lvl8pPr marL="3429000" indent="-228600" algn="ctr" eaLnBrk="0" fontAlgn="base" hangingPunct="0">
              <a:spcBef>
                <a:spcPct val="0"/>
              </a:spcBef>
              <a:spcAft>
                <a:spcPct val="0"/>
              </a:spcAft>
              <a:defRPr sz="1600" b="1">
                <a:solidFill>
                  <a:srgbClr val="000099"/>
                </a:solidFill>
                <a:latin typeface="Times New Roman" pitchFamily="18" charset="0"/>
              </a:defRPr>
            </a:lvl8pPr>
            <a:lvl9pPr marL="3886200" indent="-228600" algn="ctr" eaLnBrk="0" fontAlgn="base" hangingPunct="0">
              <a:spcBef>
                <a:spcPct val="0"/>
              </a:spcBef>
              <a:spcAft>
                <a:spcPct val="0"/>
              </a:spcAft>
              <a:defRPr sz="1600" b="1">
                <a:solidFill>
                  <a:srgbClr val="000099"/>
                </a:solidFill>
                <a:latin typeface="Times New Roman" pitchFamily="18" charset="0"/>
              </a:defRPr>
            </a:lvl9pPr>
          </a:lstStyle>
          <a:p>
            <a:r>
              <a:rPr lang="en-US" u="sng" dirty="0">
                <a:solidFill>
                  <a:schemeClr val="tx1"/>
                </a:solidFill>
                <a:latin typeface="Arial" pitchFamily="34" charset="0"/>
                <a:cs typeface="Arial" pitchFamily="34" charset="0"/>
              </a:rPr>
              <a:t>Vision:</a:t>
            </a:r>
          </a:p>
          <a:p>
            <a:r>
              <a:rPr lang="en-US" sz="1400" dirty="0">
                <a:solidFill>
                  <a:schemeClr val="tx1"/>
                </a:solidFill>
                <a:latin typeface="Arial" pitchFamily="34" charset="0"/>
                <a:cs typeface="Arial" pitchFamily="34" charset="0"/>
              </a:rPr>
              <a:t>The Ability to See What is Invisible to Others</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9335F017-E29E-4604-B677-330C09466185}"/>
              </a:ext>
            </a:extLst>
          </p:cNvPr>
          <p:cNvSpPr>
            <a:spLocks noGrp="1" noChangeArrowheads="1"/>
          </p:cNvSpPr>
          <p:nvPr>
            <p:ph type="title"/>
          </p:nvPr>
        </p:nvSpPr>
        <p:spPr>
          <a:xfrm>
            <a:off x="1141413" y="228600"/>
            <a:ext cx="6783387" cy="685800"/>
          </a:xfrm>
          <a:gradFill rotWithShape="0">
            <a:gsLst>
              <a:gs pos="0">
                <a:schemeClr val="accent2"/>
              </a:gs>
              <a:gs pos="100000">
                <a:schemeClr val="accent2">
                  <a:gamma/>
                  <a:shade val="46275"/>
                  <a:invGamma/>
                </a:schemeClr>
              </a:gs>
            </a:gsLst>
            <a:lin ang="2700000" scaled="1"/>
          </a:gradFill>
        </p:spPr>
        <p:txBody>
          <a:bodyPr/>
          <a:lstStyle/>
          <a:p>
            <a:pPr>
              <a:defRPr/>
            </a:pPr>
            <a:r>
              <a:rPr lang="en-US" sz="2400" b="1" dirty="0">
                <a:solidFill>
                  <a:schemeClr val="bg1"/>
                </a:solidFill>
                <a:latin typeface="Arial" pitchFamily="34" charset="0"/>
                <a:cs typeface="Arial" pitchFamily="34" charset="0"/>
              </a:rPr>
              <a:t>Managing a Successful Bid Process</a:t>
            </a:r>
            <a:br>
              <a:rPr lang="en-US" sz="2400" b="1" dirty="0">
                <a:solidFill>
                  <a:schemeClr val="bg1"/>
                </a:solidFill>
                <a:latin typeface="Arial" pitchFamily="34" charset="0"/>
                <a:cs typeface="Arial" pitchFamily="34" charset="0"/>
              </a:rPr>
            </a:br>
            <a:endParaRPr lang="en-US" sz="1600" dirty="0">
              <a:solidFill>
                <a:schemeClr val="bg1"/>
              </a:solidFill>
              <a:latin typeface="Arial" pitchFamily="34" charset="0"/>
              <a:cs typeface="Arial" pitchFamily="34" charset="0"/>
            </a:endParaRPr>
          </a:p>
        </p:txBody>
      </p:sp>
      <p:sp>
        <p:nvSpPr>
          <p:cNvPr id="6147" name="Rectangle 1">
            <a:extLst>
              <a:ext uri="{FF2B5EF4-FFF2-40B4-BE49-F238E27FC236}">
                <a16:creationId xmlns:a16="http://schemas.microsoft.com/office/drawing/2014/main" id="{A6B7BCC1-F340-4934-95C5-D6F8F78A9066}"/>
              </a:ext>
            </a:extLst>
          </p:cNvPr>
          <p:cNvSpPr>
            <a:spLocks noChangeArrowheads="1"/>
          </p:cNvSpPr>
          <p:nvPr/>
        </p:nvSpPr>
        <p:spPr bwMode="auto">
          <a:xfrm>
            <a:off x="608013" y="1371600"/>
            <a:ext cx="7848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solidFill>
                  <a:schemeClr val="tx1"/>
                </a:solidFill>
                <a:latin typeface="Arial" pitchFamily="34" charset="0"/>
                <a:cs typeface="Arial" pitchFamily="34" charset="0"/>
              </a:rPr>
              <a:t>What is a Construction Cost Estimate?</a:t>
            </a:r>
          </a:p>
          <a:p>
            <a:pPr algn="just"/>
            <a:endParaRPr lang="en-US" b="0" dirty="0">
              <a:solidFill>
                <a:schemeClr val="tx1"/>
              </a:solidFill>
              <a:latin typeface="Arial" pitchFamily="34" charset="0"/>
              <a:cs typeface="Arial" pitchFamily="34" charset="0"/>
            </a:endParaRPr>
          </a:p>
          <a:p>
            <a:pPr algn="just"/>
            <a:endParaRPr lang="en-US" b="0" dirty="0">
              <a:solidFill>
                <a:schemeClr val="tx1"/>
              </a:solidFill>
              <a:latin typeface="Arial" pitchFamily="34" charset="0"/>
              <a:cs typeface="Arial" pitchFamily="34" charset="0"/>
            </a:endParaRPr>
          </a:p>
          <a:p>
            <a:pPr algn="just"/>
            <a:r>
              <a:rPr lang="en-US" b="0" dirty="0">
                <a:solidFill>
                  <a:schemeClr val="tx1"/>
                </a:solidFill>
                <a:latin typeface="Arial" pitchFamily="34" charset="0"/>
                <a:cs typeface="Arial" pitchFamily="34" charset="0"/>
              </a:rPr>
              <a:t>A </a:t>
            </a:r>
            <a:r>
              <a:rPr lang="en-US" dirty="0">
                <a:solidFill>
                  <a:schemeClr val="tx1"/>
                </a:solidFill>
                <a:latin typeface="Arial" pitchFamily="34" charset="0"/>
                <a:cs typeface="Arial" pitchFamily="34" charset="0"/>
              </a:rPr>
              <a:t>cost estimate</a:t>
            </a:r>
            <a:r>
              <a:rPr lang="en-US" b="0" dirty="0">
                <a:solidFill>
                  <a:schemeClr val="tx1"/>
                </a:solidFill>
                <a:latin typeface="Arial" pitchFamily="34" charset="0"/>
                <a:cs typeface="Arial" pitchFamily="34" charset="0"/>
              </a:rPr>
              <a:t> is the approximation of the </a:t>
            </a:r>
            <a:r>
              <a:rPr lang="en-US" dirty="0">
                <a:solidFill>
                  <a:schemeClr val="tx1"/>
                </a:solidFill>
                <a:latin typeface="Arial" pitchFamily="34" charset="0"/>
                <a:cs typeface="Arial" pitchFamily="34" charset="0"/>
              </a:rPr>
              <a:t>cost</a:t>
            </a:r>
            <a:r>
              <a:rPr lang="en-US" b="0" dirty="0">
                <a:solidFill>
                  <a:schemeClr val="tx1"/>
                </a:solidFill>
                <a:latin typeface="Arial" pitchFamily="34" charset="0"/>
                <a:cs typeface="Arial" pitchFamily="34" charset="0"/>
              </a:rPr>
              <a:t> of a program, project, or operation. The </a:t>
            </a:r>
            <a:r>
              <a:rPr lang="en-US" dirty="0">
                <a:solidFill>
                  <a:schemeClr val="tx1"/>
                </a:solidFill>
                <a:latin typeface="Arial" pitchFamily="34" charset="0"/>
                <a:cs typeface="Arial" pitchFamily="34" charset="0"/>
              </a:rPr>
              <a:t>cost estimate</a:t>
            </a:r>
            <a:r>
              <a:rPr lang="en-US" b="0" dirty="0">
                <a:solidFill>
                  <a:schemeClr val="tx1"/>
                </a:solidFill>
                <a:latin typeface="Arial" pitchFamily="34" charset="0"/>
                <a:cs typeface="Arial" pitchFamily="34" charset="0"/>
              </a:rPr>
              <a:t> is the product of the </a:t>
            </a:r>
            <a:r>
              <a:rPr lang="en-US" dirty="0">
                <a:solidFill>
                  <a:schemeClr val="tx1"/>
                </a:solidFill>
                <a:latin typeface="Arial" pitchFamily="34" charset="0"/>
                <a:cs typeface="Arial" pitchFamily="34" charset="0"/>
              </a:rPr>
              <a:t>cost estimating</a:t>
            </a:r>
            <a:r>
              <a:rPr lang="en-US" b="0" dirty="0">
                <a:solidFill>
                  <a:schemeClr val="tx1"/>
                </a:solidFill>
                <a:latin typeface="Arial" pitchFamily="34" charset="0"/>
                <a:cs typeface="Arial" pitchFamily="34" charset="0"/>
              </a:rPr>
              <a:t> process. The </a:t>
            </a:r>
            <a:r>
              <a:rPr lang="en-US" dirty="0">
                <a:solidFill>
                  <a:schemeClr val="tx1"/>
                </a:solidFill>
                <a:latin typeface="Arial" pitchFamily="34" charset="0"/>
                <a:cs typeface="Arial" pitchFamily="34" charset="0"/>
              </a:rPr>
              <a:t>cost estimate</a:t>
            </a:r>
            <a:r>
              <a:rPr lang="en-US" b="0" dirty="0">
                <a:solidFill>
                  <a:schemeClr val="tx1"/>
                </a:solidFill>
                <a:latin typeface="Arial" pitchFamily="34" charset="0"/>
                <a:cs typeface="Arial" pitchFamily="34" charset="0"/>
              </a:rPr>
              <a:t> has a single total value and may have identifiable component values.</a:t>
            </a:r>
            <a:r>
              <a:rPr lang="en-US" altLang="en-US" dirty="0">
                <a:solidFill>
                  <a:schemeClr val="tx1"/>
                </a:solidFill>
                <a:latin typeface="Arial" pitchFamily="34" charset="0"/>
                <a:cs typeface="Arial" pitchFamily="34" charset="0"/>
              </a:rPr>
              <a:t> </a:t>
            </a:r>
          </a:p>
          <a:p>
            <a:pPr algn="just"/>
            <a:endParaRPr lang="en-US" altLang="en-US" dirty="0">
              <a:solidFill>
                <a:schemeClr val="tx1"/>
              </a:solidFill>
              <a:latin typeface="Arial" pitchFamily="34" charset="0"/>
              <a:cs typeface="Arial" pitchFamily="34" charset="0"/>
            </a:endParaRPr>
          </a:p>
          <a:p>
            <a:pPr>
              <a:lnSpc>
                <a:spcPct val="150000"/>
              </a:lnSpc>
              <a:buFontTx/>
              <a:buChar char="•"/>
            </a:pPr>
            <a:r>
              <a:rPr lang="en-US" dirty="0">
                <a:solidFill>
                  <a:schemeClr val="tx1"/>
                </a:solidFill>
                <a:latin typeface="Arial" pitchFamily="34" charset="0"/>
                <a:cs typeface="Arial" pitchFamily="34" charset="0"/>
              </a:rPr>
              <a:t>Site Work and Substructure</a:t>
            </a:r>
          </a:p>
          <a:p>
            <a:pPr>
              <a:lnSpc>
                <a:spcPct val="150000"/>
              </a:lnSpc>
              <a:buFontTx/>
              <a:buChar char="•"/>
            </a:pPr>
            <a:r>
              <a:rPr lang="en-US" dirty="0">
                <a:solidFill>
                  <a:schemeClr val="tx1"/>
                </a:solidFill>
                <a:latin typeface="Arial" pitchFamily="34" charset="0"/>
                <a:cs typeface="Arial" pitchFamily="34" charset="0"/>
              </a:rPr>
              <a:t>Shell – Superstructure</a:t>
            </a:r>
          </a:p>
          <a:p>
            <a:pPr>
              <a:lnSpc>
                <a:spcPct val="150000"/>
              </a:lnSpc>
              <a:buFontTx/>
              <a:buChar char="•"/>
            </a:pPr>
            <a:r>
              <a:rPr lang="en-US" dirty="0">
                <a:solidFill>
                  <a:schemeClr val="tx1"/>
                </a:solidFill>
                <a:latin typeface="Arial" pitchFamily="34" charset="0"/>
                <a:cs typeface="Arial" pitchFamily="34" charset="0"/>
              </a:rPr>
              <a:t>Interior – Core</a:t>
            </a:r>
          </a:p>
          <a:p>
            <a:pPr>
              <a:lnSpc>
                <a:spcPct val="150000"/>
              </a:lnSpc>
              <a:buFontTx/>
              <a:buChar char="•"/>
            </a:pPr>
            <a:r>
              <a:rPr lang="en-US" dirty="0">
                <a:solidFill>
                  <a:schemeClr val="tx1"/>
                </a:solidFill>
                <a:latin typeface="Arial" pitchFamily="34" charset="0"/>
                <a:cs typeface="Arial" pitchFamily="34" charset="0"/>
              </a:rPr>
              <a:t>Services – Primary/Secondary Equip/Utilities</a:t>
            </a:r>
          </a:p>
          <a:p>
            <a:pPr>
              <a:lnSpc>
                <a:spcPct val="150000"/>
              </a:lnSpc>
              <a:buFontTx/>
              <a:buChar char="•"/>
            </a:pPr>
            <a:r>
              <a:rPr lang="en-US" dirty="0">
                <a:solidFill>
                  <a:schemeClr val="tx1"/>
                </a:solidFill>
                <a:latin typeface="Arial" pitchFamily="34" charset="0"/>
                <a:cs typeface="Arial" pitchFamily="34" charset="0"/>
              </a:rPr>
              <a:t>Equipment and Furnishings – FFE</a:t>
            </a:r>
          </a:p>
          <a:p>
            <a:pPr>
              <a:lnSpc>
                <a:spcPct val="150000"/>
              </a:lnSpc>
              <a:buFontTx/>
              <a:buChar char="•"/>
            </a:pPr>
            <a:r>
              <a:rPr lang="en-US" dirty="0">
                <a:solidFill>
                  <a:schemeClr val="tx1"/>
                </a:solidFill>
                <a:latin typeface="Arial" pitchFamily="34" charset="0"/>
                <a:cs typeface="Arial" pitchFamily="34" charset="0"/>
              </a:rPr>
              <a:t>Special Construction</a:t>
            </a:r>
          </a:p>
          <a:p>
            <a:pPr>
              <a:lnSpc>
                <a:spcPct val="150000"/>
              </a:lnSpc>
              <a:buFontTx/>
              <a:buChar char="•"/>
            </a:pPr>
            <a:r>
              <a:rPr lang="en-US" dirty="0">
                <a:solidFill>
                  <a:schemeClr val="tx1"/>
                </a:solidFill>
                <a:latin typeface="Arial" pitchFamily="34" charset="0"/>
                <a:cs typeface="Arial" pitchFamily="34" charset="0"/>
              </a:rPr>
              <a:t>General Conditions</a:t>
            </a:r>
          </a:p>
          <a:p>
            <a:pPr algn="just"/>
            <a:endParaRPr lang="en-US" altLang="en-US" dirty="0">
              <a:solidFill>
                <a:schemeClr val="tx1"/>
              </a:solidFill>
              <a:latin typeface="Arial" pitchFamily="34" charset="0"/>
              <a:cs typeface="Arial" pitchFamily="34" charset="0"/>
            </a:endParaRPr>
          </a:p>
          <a:p>
            <a:pPr algn="ctr"/>
            <a:r>
              <a:rPr lang="en-US" altLang="en-US" dirty="0">
                <a:solidFill>
                  <a:schemeClr val="tx1"/>
                </a:solidFill>
                <a:latin typeface="Arial" pitchFamily="34" charset="0"/>
                <a:cs typeface="Arial" pitchFamily="34" charset="0"/>
              </a:rPr>
              <a:t> </a:t>
            </a:r>
          </a:p>
        </p:txBody>
      </p:sp>
    </p:spTree>
  </p:cSld>
  <p:clrMapOvr>
    <a:masterClrMapping/>
  </p:clrMapOvr>
  <p:transition>
    <p:dissolv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000099"/>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000099"/>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14608</TotalTime>
  <Words>1433</Words>
  <Application>Microsoft Office PowerPoint</Application>
  <PresentationFormat>On-screen Show (4:3)</PresentationFormat>
  <Paragraphs>382</Paragraphs>
  <Slides>31</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Aparajita</vt:lpstr>
      <vt:lpstr>Arial</vt:lpstr>
      <vt:lpstr>Arial Narrow</vt:lpstr>
      <vt:lpstr>Calibri</vt:lpstr>
      <vt:lpstr>Century</vt:lpstr>
      <vt:lpstr>Maiandra GD</vt:lpstr>
      <vt:lpstr>Proxima Sans</vt:lpstr>
      <vt:lpstr>Symbol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Successful Bid Process </vt:lpstr>
      <vt:lpstr>Managing a Successful Bid Process </vt:lpstr>
      <vt:lpstr>Managing a Successful Bid Process </vt:lpstr>
      <vt:lpstr>Managing a Successful Bid Process </vt:lpstr>
      <vt:lpstr>Managing a Successful Bid Process </vt:lpstr>
      <vt:lpstr>The Impact of Early Decisions </vt:lpstr>
      <vt:lpstr>PowerPoint Presentation</vt:lpstr>
      <vt:lpstr>PowerPoint Presentation</vt:lpstr>
      <vt:lpstr>PowerPoint Presentation</vt:lpstr>
      <vt:lpstr>PowerPoint Presentation</vt:lpstr>
      <vt:lpstr>Managing a Successful Bid Process </vt:lpstr>
      <vt:lpstr>Managing a Successful Bid Process </vt:lpstr>
      <vt:lpstr>Managing a Successful Bid Process </vt:lpstr>
      <vt:lpstr>Managing a Successful Bid Process </vt:lpstr>
      <vt:lpstr>PowerPoint Presentation</vt:lpstr>
      <vt:lpstr>PowerPoint Presentation</vt:lpstr>
      <vt:lpstr>Common Estimating Mistakes</vt:lpstr>
      <vt:lpstr>Common Estimating Mistakes (cont.)</vt:lpstr>
      <vt:lpstr>How to Improve your Estimating Procedure</vt:lpstr>
      <vt:lpstr>PowerPoint Presentation</vt:lpstr>
      <vt:lpstr>PowerPoint Presentation</vt:lpstr>
      <vt:lpstr>PowerPoint Presentation</vt:lpstr>
      <vt:lpstr>“Chance Favors the Prepared Mind”</vt:lpstr>
    </vt:vector>
  </TitlesOfParts>
  <Company>ML Johnson and Comp.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 Johnson and Company, Inc.</dc:title>
  <dc:creator>slagrandsmith</dc:creator>
  <cp:lastModifiedBy>Marvin Johnson</cp:lastModifiedBy>
  <cp:revision>312</cp:revision>
  <cp:lastPrinted>2018-04-26T16:11:30Z</cp:lastPrinted>
  <dcterms:created xsi:type="dcterms:W3CDTF">2001-05-10T13:44:59Z</dcterms:created>
  <dcterms:modified xsi:type="dcterms:W3CDTF">2018-04-26T20:03:30Z</dcterms:modified>
</cp:coreProperties>
</file>